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1"/>
  </p:sldMasterIdLst>
  <p:sldIdLst>
    <p:sldId id="256" r:id="rId2"/>
    <p:sldId id="257" r:id="rId3"/>
    <p:sldId id="259" r:id="rId4"/>
    <p:sldId id="260" r:id="rId5"/>
    <p:sldId id="261" r:id="rId6"/>
    <p:sldId id="263" r:id="rId7"/>
    <p:sldId id="262" r:id="rId8"/>
  </p:sldIdLst>
  <p:sldSz cx="12192000" cy="6858000"/>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29"/>
    <p:restoredTop sz="94713"/>
  </p:normalViewPr>
  <p:slideViewPr>
    <p:cSldViewPr snapToGrid="0" snapToObjects="1">
      <p:cViewPr varScale="1">
        <p:scale>
          <a:sx n="108" d="100"/>
          <a:sy n="108" d="100"/>
        </p:scale>
        <p:origin x="72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ustomXml" Target="../customXml/item1.xml"/><Relationship Id="rId3" Type="http://schemas.openxmlformats.org/officeDocument/2006/relationships/slide" Target="slides/slide2.xml"/><Relationship Id="rId1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schemas.openxmlformats.org/officeDocument/2006/relationships/customXml" Target="../customXml/item3.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_tradnl" smtClean="0"/>
              <a:t>Clic para editar título</a:t>
            </a:r>
            <a:endParaRPr lang="es-ES_tradnl"/>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smtClean="0"/>
              <a:t>Haga clic para modificar el estilo de subtítulo del patrón</a:t>
            </a:r>
            <a:endParaRPr lang="es-ES_tradnl"/>
          </a:p>
        </p:txBody>
      </p:sp>
      <p:sp>
        <p:nvSpPr>
          <p:cNvPr id="4" name="Marcador de fecha 3"/>
          <p:cNvSpPr>
            <a:spLocks noGrp="1"/>
          </p:cNvSpPr>
          <p:nvPr>
            <p:ph type="dt" sz="half" idx="10"/>
          </p:nvPr>
        </p:nvSpPr>
        <p:spPr/>
        <p:txBody>
          <a:bodyPr/>
          <a:lstStyle/>
          <a:p>
            <a:fld id="{A689BF1E-7313-074C-9345-9D34B83BFA17}" type="datetimeFigureOut">
              <a:rPr lang="es-ES_tradnl" smtClean="0"/>
              <a:t>3/12/21</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A239F17B-39EF-E345-A1E3-D751455E7697}" type="slidenum">
              <a:rPr lang="es-ES_tradnl" smtClean="0"/>
              <a:t>‹Nr.›</a:t>
            </a:fld>
            <a:endParaRPr lang="es-ES_tradnl"/>
          </a:p>
        </p:txBody>
      </p:sp>
    </p:spTree>
    <p:extLst>
      <p:ext uri="{BB962C8B-B14F-4D97-AF65-F5344CB8AC3E}">
        <p14:creationId xmlns:p14="http://schemas.microsoft.com/office/powerpoint/2010/main" val="1183399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A689BF1E-7313-074C-9345-9D34B83BFA17}" type="datetimeFigureOut">
              <a:rPr lang="es-ES_tradnl" smtClean="0"/>
              <a:t>3/12/21</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A239F17B-39EF-E345-A1E3-D751455E7697}" type="slidenum">
              <a:rPr lang="es-ES_tradnl" smtClean="0"/>
              <a:t>‹Nr.›</a:t>
            </a:fld>
            <a:endParaRPr lang="es-ES_tradnl"/>
          </a:p>
        </p:txBody>
      </p:sp>
    </p:spTree>
    <p:extLst>
      <p:ext uri="{BB962C8B-B14F-4D97-AF65-F5344CB8AC3E}">
        <p14:creationId xmlns:p14="http://schemas.microsoft.com/office/powerpoint/2010/main" val="1630022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_tradnl" smtClean="0"/>
              <a:t>Clic para editar título</a:t>
            </a:r>
            <a:endParaRPr lang="es-ES_tradnl"/>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A689BF1E-7313-074C-9345-9D34B83BFA17}" type="datetimeFigureOut">
              <a:rPr lang="es-ES_tradnl" smtClean="0"/>
              <a:t>3/12/21</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A239F17B-39EF-E345-A1E3-D751455E7697}" type="slidenum">
              <a:rPr lang="es-ES_tradnl" smtClean="0"/>
              <a:t>‹Nr.›</a:t>
            </a:fld>
            <a:endParaRPr lang="es-ES_tradnl"/>
          </a:p>
        </p:txBody>
      </p:sp>
    </p:spTree>
    <p:extLst>
      <p:ext uri="{BB962C8B-B14F-4D97-AF65-F5344CB8AC3E}">
        <p14:creationId xmlns:p14="http://schemas.microsoft.com/office/powerpoint/2010/main" val="341071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A689BF1E-7313-074C-9345-9D34B83BFA17}" type="datetimeFigureOut">
              <a:rPr lang="es-ES_tradnl" smtClean="0"/>
              <a:t>3/12/21</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A239F17B-39EF-E345-A1E3-D751455E7697}" type="slidenum">
              <a:rPr lang="es-ES_tradnl" smtClean="0"/>
              <a:t>‹Nr.›</a:t>
            </a:fld>
            <a:endParaRPr lang="es-ES_tradnl"/>
          </a:p>
        </p:txBody>
      </p:sp>
    </p:spTree>
    <p:extLst>
      <p:ext uri="{BB962C8B-B14F-4D97-AF65-F5344CB8AC3E}">
        <p14:creationId xmlns:p14="http://schemas.microsoft.com/office/powerpoint/2010/main" val="1550770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_tradnl" smtClean="0"/>
              <a:t>Clic para editar título</a:t>
            </a:r>
            <a:endParaRPr lang="es-ES_tradnl"/>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A689BF1E-7313-074C-9345-9D34B83BFA17}" type="datetimeFigureOut">
              <a:rPr lang="es-ES_tradnl" smtClean="0"/>
              <a:t>3/12/21</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A239F17B-39EF-E345-A1E3-D751455E7697}" type="slidenum">
              <a:rPr lang="es-ES_tradnl" smtClean="0"/>
              <a:t>‹Nr.›</a:t>
            </a:fld>
            <a:endParaRPr lang="es-ES_tradnl"/>
          </a:p>
        </p:txBody>
      </p:sp>
    </p:spTree>
    <p:extLst>
      <p:ext uri="{BB962C8B-B14F-4D97-AF65-F5344CB8AC3E}">
        <p14:creationId xmlns:p14="http://schemas.microsoft.com/office/powerpoint/2010/main" val="19336820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838200" y="1825625"/>
            <a:ext cx="5181600" cy="435133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contenido 3"/>
          <p:cNvSpPr>
            <a:spLocks noGrp="1"/>
          </p:cNvSpPr>
          <p:nvPr>
            <p:ph sz="half" idx="2"/>
          </p:nvPr>
        </p:nvSpPr>
        <p:spPr>
          <a:xfrm>
            <a:off x="6172200" y="1825625"/>
            <a:ext cx="5181600" cy="435133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fecha 4"/>
          <p:cNvSpPr>
            <a:spLocks noGrp="1"/>
          </p:cNvSpPr>
          <p:nvPr>
            <p:ph type="dt" sz="half" idx="10"/>
          </p:nvPr>
        </p:nvSpPr>
        <p:spPr/>
        <p:txBody>
          <a:bodyPr/>
          <a:lstStyle/>
          <a:p>
            <a:fld id="{A689BF1E-7313-074C-9345-9D34B83BFA17}" type="datetimeFigureOut">
              <a:rPr lang="es-ES_tradnl" smtClean="0"/>
              <a:t>3/12/21</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A239F17B-39EF-E345-A1E3-D751455E7697}" type="slidenum">
              <a:rPr lang="es-ES_tradnl" smtClean="0"/>
              <a:t>‹Nr.›</a:t>
            </a:fld>
            <a:endParaRPr lang="es-ES_tradnl"/>
          </a:p>
        </p:txBody>
      </p:sp>
    </p:spTree>
    <p:extLst>
      <p:ext uri="{BB962C8B-B14F-4D97-AF65-F5344CB8AC3E}">
        <p14:creationId xmlns:p14="http://schemas.microsoft.com/office/powerpoint/2010/main" val="1523411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_tradnl" smtClean="0"/>
              <a:t>Clic para editar título</a:t>
            </a:r>
            <a:endParaRPr lang="es-ES_tradnl"/>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6"/>
          <p:cNvSpPr>
            <a:spLocks noGrp="1"/>
          </p:cNvSpPr>
          <p:nvPr>
            <p:ph type="dt" sz="half" idx="10"/>
          </p:nvPr>
        </p:nvSpPr>
        <p:spPr/>
        <p:txBody>
          <a:bodyPr/>
          <a:lstStyle/>
          <a:p>
            <a:fld id="{A689BF1E-7313-074C-9345-9D34B83BFA17}" type="datetimeFigureOut">
              <a:rPr lang="es-ES_tradnl" smtClean="0"/>
              <a:t>3/12/21</a:t>
            </a:fld>
            <a:endParaRPr lang="es-ES_tradnl"/>
          </a:p>
        </p:txBody>
      </p:sp>
      <p:sp>
        <p:nvSpPr>
          <p:cNvPr id="8" name="Marcador de pie de página 7"/>
          <p:cNvSpPr>
            <a:spLocks noGrp="1"/>
          </p:cNvSpPr>
          <p:nvPr>
            <p:ph type="ftr" sz="quarter" idx="11"/>
          </p:nvPr>
        </p:nvSpPr>
        <p:spPr/>
        <p:txBody>
          <a:bodyPr/>
          <a:lstStyle/>
          <a:p>
            <a:endParaRPr lang="es-ES_tradnl"/>
          </a:p>
        </p:txBody>
      </p:sp>
      <p:sp>
        <p:nvSpPr>
          <p:cNvPr id="9" name="Marcador de número de diapositiva 8"/>
          <p:cNvSpPr>
            <a:spLocks noGrp="1"/>
          </p:cNvSpPr>
          <p:nvPr>
            <p:ph type="sldNum" sz="quarter" idx="12"/>
          </p:nvPr>
        </p:nvSpPr>
        <p:spPr/>
        <p:txBody>
          <a:bodyPr/>
          <a:lstStyle/>
          <a:p>
            <a:fld id="{A239F17B-39EF-E345-A1E3-D751455E7697}" type="slidenum">
              <a:rPr lang="es-ES_tradnl" smtClean="0"/>
              <a:t>‹Nr.›</a:t>
            </a:fld>
            <a:endParaRPr lang="es-ES_tradnl"/>
          </a:p>
        </p:txBody>
      </p:sp>
    </p:spTree>
    <p:extLst>
      <p:ext uri="{BB962C8B-B14F-4D97-AF65-F5344CB8AC3E}">
        <p14:creationId xmlns:p14="http://schemas.microsoft.com/office/powerpoint/2010/main" val="1671612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A689BF1E-7313-074C-9345-9D34B83BFA17}" type="datetimeFigureOut">
              <a:rPr lang="es-ES_tradnl" smtClean="0"/>
              <a:t>3/12/21</a:t>
            </a:fld>
            <a:endParaRPr lang="es-ES_tradnl"/>
          </a:p>
        </p:txBody>
      </p:sp>
      <p:sp>
        <p:nvSpPr>
          <p:cNvPr id="4" name="Marcador de pie de página 3"/>
          <p:cNvSpPr>
            <a:spLocks noGrp="1"/>
          </p:cNvSpPr>
          <p:nvPr>
            <p:ph type="ftr" sz="quarter" idx="11"/>
          </p:nvPr>
        </p:nvSpPr>
        <p:spPr/>
        <p:txBody>
          <a:bodyPr/>
          <a:lstStyle/>
          <a:p>
            <a:endParaRPr lang="es-ES_tradnl"/>
          </a:p>
        </p:txBody>
      </p:sp>
      <p:sp>
        <p:nvSpPr>
          <p:cNvPr id="5" name="Marcador de número de diapositiva 4"/>
          <p:cNvSpPr>
            <a:spLocks noGrp="1"/>
          </p:cNvSpPr>
          <p:nvPr>
            <p:ph type="sldNum" sz="quarter" idx="12"/>
          </p:nvPr>
        </p:nvSpPr>
        <p:spPr/>
        <p:txBody>
          <a:bodyPr/>
          <a:lstStyle/>
          <a:p>
            <a:fld id="{A239F17B-39EF-E345-A1E3-D751455E7697}" type="slidenum">
              <a:rPr lang="es-ES_tradnl" smtClean="0"/>
              <a:t>‹Nr.›</a:t>
            </a:fld>
            <a:endParaRPr lang="es-ES_tradnl"/>
          </a:p>
        </p:txBody>
      </p:sp>
    </p:spTree>
    <p:extLst>
      <p:ext uri="{BB962C8B-B14F-4D97-AF65-F5344CB8AC3E}">
        <p14:creationId xmlns:p14="http://schemas.microsoft.com/office/powerpoint/2010/main" val="1406940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A689BF1E-7313-074C-9345-9D34B83BFA17}" type="datetimeFigureOut">
              <a:rPr lang="es-ES_tradnl" smtClean="0"/>
              <a:t>3/12/21</a:t>
            </a:fld>
            <a:endParaRPr lang="es-ES_tradnl"/>
          </a:p>
        </p:txBody>
      </p:sp>
      <p:sp>
        <p:nvSpPr>
          <p:cNvPr id="3" name="Marcador de pie de página 2"/>
          <p:cNvSpPr>
            <a:spLocks noGrp="1"/>
          </p:cNvSpPr>
          <p:nvPr>
            <p:ph type="ftr" sz="quarter" idx="11"/>
          </p:nvPr>
        </p:nvSpPr>
        <p:spPr/>
        <p:txBody>
          <a:bodyPr/>
          <a:lstStyle/>
          <a:p>
            <a:endParaRPr lang="es-ES_tradnl"/>
          </a:p>
        </p:txBody>
      </p:sp>
      <p:sp>
        <p:nvSpPr>
          <p:cNvPr id="4" name="Marcador de número de diapositiva 3"/>
          <p:cNvSpPr>
            <a:spLocks noGrp="1"/>
          </p:cNvSpPr>
          <p:nvPr>
            <p:ph type="sldNum" sz="quarter" idx="12"/>
          </p:nvPr>
        </p:nvSpPr>
        <p:spPr/>
        <p:txBody>
          <a:bodyPr/>
          <a:lstStyle/>
          <a:p>
            <a:fld id="{A239F17B-39EF-E345-A1E3-D751455E7697}" type="slidenum">
              <a:rPr lang="es-ES_tradnl" smtClean="0"/>
              <a:t>‹Nr.›</a:t>
            </a:fld>
            <a:endParaRPr lang="es-ES_tradnl"/>
          </a:p>
        </p:txBody>
      </p:sp>
    </p:spTree>
    <p:extLst>
      <p:ext uri="{BB962C8B-B14F-4D97-AF65-F5344CB8AC3E}">
        <p14:creationId xmlns:p14="http://schemas.microsoft.com/office/powerpoint/2010/main" val="499504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smtClean="0"/>
              <a:t>Clic para editar título</a:t>
            </a:r>
            <a:endParaRPr lang="es-ES_tradnl"/>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A689BF1E-7313-074C-9345-9D34B83BFA17}" type="datetimeFigureOut">
              <a:rPr lang="es-ES_tradnl" smtClean="0"/>
              <a:t>3/12/21</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A239F17B-39EF-E345-A1E3-D751455E7697}" type="slidenum">
              <a:rPr lang="es-ES_tradnl" smtClean="0"/>
              <a:t>‹Nr.›</a:t>
            </a:fld>
            <a:endParaRPr lang="es-ES_tradnl"/>
          </a:p>
        </p:txBody>
      </p:sp>
    </p:spTree>
    <p:extLst>
      <p:ext uri="{BB962C8B-B14F-4D97-AF65-F5344CB8AC3E}">
        <p14:creationId xmlns:p14="http://schemas.microsoft.com/office/powerpoint/2010/main" val="654353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smtClean="0"/>
              <a:t>Clic para editar título</a:t>
            </a:r>
            <a:endParaRPr lang="es-ES_tradnl"/>
          </a:p>
        </p:txBody>
      </p:sp>
      <p:sp>
        <p:nvSpPr>
          <p:cNvPr id="3" name="Marcador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A689BF1E-7313-074C-9345-9D34B83BFA17}" type="datetimeFigureOut">
              <a:rPr lang="es-ES_tradnl" smtClean="0"/>
              <a:t>3/12/21</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A239F17B-39EF-E345-A1E3-D751455E7697}" type="slidenum">
              <a:rPr lang="es-ES_tradnl" smtClean="0"/>
              <a:t>‹Nr.›</a:t>
            </a:fld>
            <a:endParaRPr lang="es-ES_tradnl"/>
          </a:p>
        </p:txBody>
      </p:sp>
    </p:spTree>
    <p:extLst>
      <p:ext uri="{BB962C8B-B14F-4D97-AF65-F5344CB8AC3E}">
        <p14:creationId xmlns:p14="http://schemas.microsoft.com/office/powerpoint/2010/main" val="4576527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_tradnl" smtClean="0"/>
              <a:t>Clic para editar título</a:t>
            </a:r>
            <a:endParaRPr lang="es-ES_tradnl"/>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89BF1E-7313-074C-9345-9D34B83BFA17}" type="datetimeFigureOut">
              <a:rPr lang="es-ES_tradnl" smtClean="0"/>
              <a:t>3/12/21</a:t>
            </a:fld>
            <a:endParaRPr lang="es-ES_tradnl"/>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39F17B-39EF-E345-A1E3-D751455E7697}" type="slidenum">
              <a:rPr lang="es-ES_tradnl" smtClean="0"/>
              <a:t>‹Nr.›</a:t>
            </a:fld>
            <a:endParaRPr lang="es-ES_tradnl"/>
          </a:p>
        </p:txBody>
      </p:sp>
    </p:spTree>
    <p:extLst>
      <p:ext uri="{BB962C8B-B14F-4D97-AF65-F5344CB8AC3E}">
        <p14:creationId xmlns:p14="http://schemas.microsoft.com/office/powerpoint/2010/main" val="14932276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hyperlink" Target="http://www.pgrweb.go.cr/scij/Busqueda/Normativa/Normas/nrm_texto_completo.aspx?param1=NRTC&amp;nValor1=1&amp;nValor2=77461&amp;nValor3=97091&amp;strTipM=TC"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 Id="rId3" Type="http://schemas.openxmlformats.org/officeDocument/2006/relationships/image" Target="../media/image2.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_tradnl" dirty="0" smtClean="0"/>
              <a:t>Reglamentos </a:t>
            </a:r>
            <a:endParaRPr lang="es-ES_tradnl" dirty="0"/>
          </a:p>
        </p:txBody>
      </p:sp>
      <p:sp>
        <p:nvSpPr>
          <p:cNvPr id="3" name="Subtítulo 2"/>
          <p:cNvSpPr>
            <a:spLocks noGrp="1"/>
          </p:cNvSpPr>
          <p:nvPr>
            <p:ph type="subTitle" idx="1"/>
          </p:nvPr>
        </p:nvSpPr>
        <p:spPr/>
        <p:txBody>
          <a:bodyPr/>
          <a:lstStyle/>
          <a:p>
            <a:r>
              <a:rPr lang="es-ES_tradnl" dirty="0" smtClean="0"/>
              <a:t>Unidad de normalización y control</a:t>
            </a:r>
            <a:endParaRPr lang="es-ES_tradnl" dirty="0"/>
          </a:p>
        </p:txBody>
      </p:sp>
      <p:pic>
        <p:nvPicPr>
          <p:cNvPr id="4" name="image2.jpg"/>
          <p:cNvPicPr/>
          <p:nvPr/>
        </p:nvPicPr>
        <p:blipFill>
          <a:blip r:embed="rId2"/>
          <a:srcRect b="-28080"/>
          <a:stretch>
            <a:fillRect/>
          </a:stretch>
        </p:blipFill>
        <p:spPr>
          <a:xfrm>
            <a:off x="0" y="6947"/>
            <a:ext cx="12192000" cy="2344367"/>
          </a:xfrm>
          <a:prstGeom prst="rect">
            <a:avLst/>
          </a:prstGeom>
          <a:ln/>
        </p:spPr>
      </p:pic>
    </p:spTree>
    <p:extLst>
      <p:ext uri="{BB962C8B-B14F-4D97-AF65-F5344CB8AC3E}">
        <p14:creationId xmlns:p14="http://schemas.microsoft.com/office/powerpoint/2010/main" val="7476196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_tradnl"/>
          </a:p>
        </p:txBody>
      </p:sp>
      <p:pic>
        <p:nvPicPr>
          <p:cNvPr id="4" name="image2.jpg"/>
          <p:cNvPicPr/>
          <p:nvPr/>
        </p:nvPicPr>
        <p:blipFill>
          <a:blip r:embed="rId2"/>
          <a:srcRect b="-28080"/>
          <a:stretch>
            <a:fillRect/>
          </a:stretch>
        </p:blipFill>
        <p:spPr>
          <a:xfrm>
            <a:off x="0" y="6947"/>
            <a:ext cx="12192000" cy="2344367"/>
          </a:xfrm>
          <a:prstGeom prst="rect">
            <a:avLst/>
          </a:prstGeom>
          <a:ln/>
        </p:spPr>
      </p:pic>
      <p:graphicFrame>
        <p:nvGraphicFramePr>
          <p:cNvPr id="9" name="Marcador de contenido 8"/>
          <p:cNvGraphicFramePr>
            <a:graphicFrameLocks noGrp="1"/>
          </p:cNvGraphicFramePr>
          <p:nvPr>
            <p:ph idx="1"/>
            <p:extLst>
              <p:ext uri="{D42A27DB-BD31-4B8C-83A1-F6EECF244321}">
                <p14:modId xmlns:p14="http://schemas.microsoft.com/office/powerpoint/2010/main" val="1275089391"/>
              </p:ext>
            </p:extLst>
          </p:nvPr>
        </p:nvGraphicFramePr>
        <p:xfrm>
          <a:off x="2339716" y="1287109"/>
          <a:ext cx="7512567" cy="4662429"/>
        </p:xfrm>
        <a:graphic>
          <a:graphicData uri="http://schemas.openxmlformats.org/drawingml/2006/table">
            <a:tbl>
              <a:tblPr firstRow="1" firstCol="1" bandRow="1">
                <a:tableStyleId>{5C22544A-7EE6-4342-B048-85BDC9FD1C3A}</a:tableStyleId>
              </a:tblPr>
              <a:tblGrid>
                <a:gridCol w="2517418"/>
                <a:gridCol w="1050545"/>
                <a:gridCol w="3944604"/>
              </a:tblGrid>
              <a:tr h="1503775">
                <a:tc>
                  <a:txBody>
                    <a:bodyPr/>
                    <a:lstStyle/>
                    <a:p>
                      <a:pPr algn="l">
                        <a:lnSpc>
                          <a:spcPct val="107000"/>
                        </a:lnSpc>
                        <a:spcAft>
                          <a:spcPts val="0"/>
                        </a:spcAft>
                      </a:pPr>
                      <a:r>
                        <a:rPr lang="es-CR" sz="1200" b="1" kern="1200" dirty="0">
                          <a:solidFill>
                            <a:srgbClr val="002060"/>
                          </a:solidFill>
                          <a:effectLst/>
                          <a:latin typeface="+mn-lt"/>
                          <a:ea typeface="+mn-ea"/>
                          <a:cs typeface="+mn-cs"/>
                        </a:rPr>
                        <a:t>Reglamento Técnico </a:t>
                      </a:r>
                      <a:r>
                        <a:rPr lang="es-CR" sz="1200" b="1" kern="1200" dirty="0">
                          <a:solidFill>
                            <a:srgbClr val="002060"/>
                          </a:solidFill>
                          <a:effectLst/>
                          <a:latin typeface="+mn-lt"/>
                          <a:ea typeface="+mn-ea"/>
                          <a:cs typeface="+mn-cs"/>
                          <a:hlinkClick r:id="rId3"/>
                        </a:rPr>
                        <a:t>RTCA 11.03.59:18 Productos Farmacéuticos, Medicamentos para uso humano. Requisitos de Registro Sanitario anexo 1. Procedimiento para Reconocimiento Mutuo de Reg. Sanitarios medicamentos anexo 2.</a:t>
                      </a:r>
                      <a:endParaRPr lang="es-ES_tradnl" sz="1200" b="1" kern="1200" dirty="0">
                        <a:solidFill>
                          <a:srgbClr val="002060"/>
                        </a:solidFill>
                        <a:effectLst/>
                        <a:latin typeface="+mn-lt"/>
                        <a:ea typeface="+mn-ea"/>
                        <a:cs typeface="+mn-cs"/>
                      </a:endParaRPr>
                    </a:p>
                  </a:txBody>
                  <a:tcPr marL="63982" marR="63982" marT="0" marB="0"/>
                </a:tc>
                <a:tc>
                  <a:txBody>
                    <a:bodyPr/>
                    <a:lstStyle/>
                    <a:p>
                      <a:pPr algn="l">
                        <a:lnSpc>
                          <a:spcPct val="107000"/>
                        </a:lnSpc>
                        <a:spcAft>
                          <a:spcPts val="0"/>
                        </a:spcAft>
                      </a:pPr>
                      <a:r>
                        <a:rPr lang="es-CR" sz="1200" dirty="0">
                          <a:solidFill>
                            <a:srgbClr val="002060"/>
                          </a:solidFill>
                          <a:effectLst/>
                        </a:rPr>
                        <a:t>03/01/2022</a:t>
                      </a:r>
                      <a:endParaRPr lang="es-ES_tradnl" sz="1200" dirty="0">
                        <a:solidFill>
                          <a:srgbClr val="002060"/>
                        </a:solidFill>
                        <a:effectLst/>
                        <a:latin typeface="Calibri" charset="0"/>
                        <a:ea typeface="Calibri" charset="0"/>
                        <a:cs typeface="Times New Roman" charset="0"/>
                      </a:endParaRPr>
                    </a:p>
                  </a:txBody>
                  <a:tcPr marL="63982" marR="63982" marT="0" marB="0"/>
                </a:tc>
                <a:tc>
                  <a:txBody>
                    <a:bodyPr/>
                    <a:lstStyle/>
                    <a:p>
                      <a:pPr algn="l">
                        <a:lnSpc>
                          <a:spcPct val="107000"/>
                        </a:lnSpc>
                        <a:spcAft>
                          <a:spcPts val="0"/>
                        </a:spcAft>
                      </a:pPr>
                      <a:endParaRPr lang="es-CR" sz="1200" dirty="0" smtClean="0">
                        <a:solidFill>
                          <a:srgbClr val="002060"/>
                        </a:solidFill>
                        <a:effectLst/>
                      </a:endParaRPr>
                    </a:p>
                    <a:p>
                      <a:pPr algn="l">
                        <a:lnSpc>
                          <a:spcPct val="107000"/>
                        </a:lnSpc>
                        <a:spcAft>
                          <a:spcPts val="0"/>
                        </a:spcAft>
                      </a:pPr>
                      <a:r>
                        <a:rPr lang="es-CR" sz="1200" dirty="0" smtClean="0">
                          <a:solidFill>
                            <a:srgbClr val="002060"/>
                          </a:solidFill>
                          <a:effectLst/>
                        </a:rPr>
                        <a:t>Pendiente </a:t>
                      </a:r>
                      <a:r>
                        <a:rPr lang="es-CR" sz="1200" dirty="0">
                          <a:solidFill>
                            <a:srgbClr val="002060"/>
                          </a:solidFill>
                          <a:effectLst/>
                        </a:rPr>
                        <a:t>de publicación en La Gaceta, no obstante ya está publicado en la página de SICA</a:t>
                      </a:r>
                      <a:endParaRPr lang="es-ES_tradnl" sz="1200" dirty="0">
                        <a:solidFill>
                          <a:srgbClr val="002060"/>
                        </a:solidFill>
                        <a:effectLst/>
                        <a:latin typeface="Calibri" charset="0"/>
                        <a:ea typeface="Calibri" charset="0"/>
                        <a:cs typeface="Times New Roman" charset="0"/>
                      </a:endParaRPr>
                    </a:p>
                  </a:txBody>
                  <a:tcPr marL="63982" marR="63982" marT="0" marB="0"/>
                </a:tc>
              </a:tr>
              <a:tr h="1615044">
                <a:tc>
                  <a:txBody>
                    <a:bodyPr/>
                    <a:lstStyle/>
                    <a:p>
                      <a:pPr algn="l">
                        <a:lnSpc>
                          <a:spcPct val="107000"/>
                        </a:lnSpc>
                        <a:spcAft>
                          <a:spcPts val="0"/>
                        </a:spcAft>
                      </a:pPr>
                      <a:r>
                        <a:rPr lang="es-CR" sz="1200" dirty="0">
                          <a:solidFill>
                            <a:srgbClr val="002060"/>
                          </a:solidFill>
                          <a:effectLst/>
                        </a:rPr>
                        <a:t>Procedimiento para el Registro Sanitario Simplificado por Notificación, Inscripción Sanitaria, Reconocimientos de Registro, Materias Primas, Control y Vigilancia de Alimentos Procesados y Cosméticos de Bajo Riesgo (DE 43291-S)</a:t>
                      </a:r>
                      <a:endParaRPr lang="es-ES_tradnl" sz="1200" dirty="0">
                        <a:solidFill>
                          <a:srgbClr val="002060"/>
                        </a:solidFill>
                        <a:effectLst/>
                        <a:latin typeface="Calibri" charset="0"/>
                        <a:ea typeface="Calibri" charset="0"/>
                        <a:cs typeface="Times New Roman" charset="0"/>
                      </a:endParaRPr>
                    </a:p>
                  </a:txBody>
                  <a:tcPr marL="63982" marR="63982" marT="0" marB="0"/>
                </a:tc>
                <a:tc>
                  <a:txBody>
                    <a:bodyPr/>
                    <a:lstStyle/>
                    <a:p>
                      <a:pPr algn="l">
                        <a:lnSpc>
                          <a:spcPct val="107000"/>
                        </a:lnSpc>
                        <a:spcAft>
                          <a:spcPts val="0"/>
                        </a:spcAft>
                      </a:pPr>
                      <a:r>
                        <a:rPr lang="es-CR" sz="1200" b="1" dirty="0">
                          <a:solidFill>
                            <a:srgbClr val="002060"/>
                          </a:solidFill>
                          <a:effectLst/>
                        </a:rPr>
                        <a:t>25/01/2022</a:t>
                      </a:r>
                      <a:endParaRPr lang="es-ES_tradnl" sz="1200" b="1" dirty="0">
                        <a:solidFill>
                          <a:srgbClr val="002060"/>
                        </a:solidFill>
                        <a:effectLst/>
                        <a:latin typeface="Calibri" charset="0"/>
                        <a:ea typeface="Calibri" charset="0"/>
                        <a:cs typeface="Times New Roman" charset="0"/>
                      </a:endParaRPr>
                    </a:p>
                  </a:txBody>
                  <a:tcPr marL="63982" marR="63982" marT="0" marB="0"/>
                </a:tc>
                <a:tc>
                  <a:txBody>
                    <a:bodyPr/>
                    <a:lstStyle/>
                    <a:p>
                      <a:pPr algn="l">
                        <a:lnSpc>
                          <a:spcPct val="107000"/>
                        </a:lnSpc>
                        <a:spcAft>
                          <a:spcPts val="0"/>
                        </a:spcAft>
                      </a:pPr>
                      <a:r>
                        <a:rPr lang="es-CR" sz="1200" b="1" dirty="0">
                          <a:solidFill>
                            <a:srgbClr val="002060"/>
                          </a:solidFill>
                          <a:effectLst/>
                        </a:rPr>
                        <a:t>Oficializa el procedimiento por el cual se realizará el registro, renovación de registro, cambios post registro, inscripción sanitaria, reconocimientos de registro, renovación de reconocimientos, cambios pos registro de reconocimientos, materias primas, control y vigilancia de alimentos procesados y cosméticos de bajo riesgo establecidos en el ANEXO I del Decreto Ejecutivo con el fin de agilizar el proceso, para su comercialización en el país.</a:t>
                      </a:r>
                      <a:endParaRPr lang="es-ES_tradnl" sz="1200" b="1" dirty="0">
                        <a:solidFill>
                          <a:srgbClr val="002060"/>
                        </a:solidFill>
                        <a:effectLst/>
                        <a:latin typeface="Calibri" charset="0"/>
                        <a:ea typeface="Calibri" charset="0"/>
                        <a:cs typeface="Times New Roman" charset="0"/>
                      </a:endParaRPr>
                    </a:p>
                  </a:txBody>
                  <a:tcPr marL="63982" marR="63982" marT="0" marB="0"/>
                </a:tc>
              </a:tr>
              <a:tr h="1543610">
                <a:tc>
                  <a:txBody>
                    <a:bodyPr/>
                    <a:lstStyle/>
                    <a:p>
                      <a:pPr algn="l">
                        <a:lnSpc>
                          <a:spcPct val="107000"/>
                        </a:lnSpc>
                        <a:spcAft>
                          <a:spcPts val="0"/>
                        </a:spcAft>
                      </a:pPr>
                      <a:r>
                        <a:rPr lang="es-CR" sz="1200" dirty="0">
                          <a:solidFill>
                            <a:srgbClr val="002060"/>
                          </a:solidFill>
                          <a:effectLst/>
                        </a:rPr>
                        <a:t>Reglamento Técnico Centroamericano RTCA 11.03.69:13 Productos Farmacéuticos. Productos Naturales Medicinales para uso humano. Buenas Prácticas de Manufactura y su guía de verificación</a:t>
                      </a:r>
                      <a:endParaRPr lang="es-ES_tradnl" sz="1200" dirty="0">
                        <a:solidFill>
                          <a:srgbClr val="002060"/>
                        </a:solidFill>
                        <a:effectLst/>
                        <a:latin typeface="Calibri" charset="0"/>
                        <a:ea typeface="Calibri" charset="0"/>
                        <a:cs typeface="Times New Roman" charset="0"/>
                      </a:endParaRPr>
                    </a:p>
                  </a:txBody>
                  <a:tcPr marL="63982" marR="63982" marT="0" marB="0"/>
                </a:tc>
                <a:tc>
                  <a:txBody>
                    <a:bodyPr/>
                    <a:lstStyle/>
                    <a:p>
                      <a:pPr algn="l">
                        <a:lnSpc>
                          <a:spcPct val="107000"/>
                        </a:lnSpc>
                        <a:spcAft>
                          <a:spcPts val="0"/>
                        </a:spcAft>
                      </a:pPr>
                      <a:r>
                        <a:rPr lang="es-CR" sz="1200" b="1" dirty="0">
                          <a:solidFill>
                            <a:srgbClr val="002060"/>
                          </a:solidFill>
                          <a:effectLst/>
                        </a:rPr>
                        <a:t>01/07/2021</a:t>
                      </a:r>
                      <a:endParaRPr lang="es-ES_tradnl" sz="1200" b="1" dirty="0">
                        <a:solidFill>
                          <a:srgbClr val="002060"/>
                        </a:solidFill>
                        <a:effectLst/>
                        <a:latin typeface="Calibri" charset="0"/>
                        <a:ea typeface="Calibri" charset="0"/>
                        <a:cs typeface="Times New Roman" charset="0"/>
                      </a:endParaRPr>
                    </a:p>
                  </a:txBody>
                  <a:tcPr marL="63982" marR="63982" marT="0" marB="0"/>
                </a:tc>
                <a:tc>
                  <a:txBody>
                    <a:bodyPr/>
                    <a:lstStyle/>
                    <a:p>
                      <a:pPr algn="l">
                        <a:lnSpc>
                          <a:spcPct val="107000"/>
                        </a:lnSpc>
                        <a:spcAft>
                          <a:spcPts val="0"/>
                        </a:spcAft>
                      </a:pPr>
                      <a:endParaRPr lang="es-CR" sz="1200" b="1" dirty="0" smtClean="0">
                        <a:solidFill>
                          <a:srgbClr val="002060"/>
                        </a:solidFill>
                        <a:effectLst/>
                      </a:endParaRPr>
                    </a:p>
                    <a:p>
                      <a:pPr algn="l">
                        <a:lnSpc>
                          <a:spcPct val="107000"/>
                        </a:lnSpc>
                        <a:spcAft>
                          <a:spcPts val="0"/>
                        </a:spcAft>
                      </a:pPr>
                      <a:r>
                        <a:rPr lang="es-CR" sz="1200" b="1" dirty="0" smtClean="0">
                          <a:solidFill>
                            <a:srgbClr val="002060"/>
                          </a:solidFill>
                          <a:effectLst/>
                        </a:rPr>
                        <a:t>Establecer </a:t>
                      </a:r>
                      <a:r>
                        <a:rPr lang="es-CR" sz="1200" b="1" dirty="0">
                          <a:solidFill>
                            <a:srgbClr val="002060"/>
                          </a:solidFill>
                          <a:effectLst/>
                        </a:rPr>
                        <a:t>los principios y directrices de las Buenas Prácticas de Manufactura, que regulan todos los procedimientos involucrados en la manufactura de productos naturales medicinales para uso humano, con el fin de asegurar la eficacia, seguridad y calidad de los mismos.</a:t>
                      </a:r>
                      <a:endParaRPr lang="es-ES_tradnl" sz="1200" b="1" dirty="0">
                        <a:solidFill>
                          <a:srgbClr val="002060"/>
                        </a:solidFill>
                        <a:effectLst/>
                        <a:latin typeface="Calibri" charset="0"/>
                        <a:ea typeface="Calibri" charset="0"/>
                        <a:cs typeface="Times New Roman" charset="0"/>
                      </a:endParaRPr>
                    </a:p>
                  </a:txBody>
                  <a:tcPr marL="63982" marR="63982" marT="0" marB="0"/>
                </a:tc>
              </a:tr>
            </a:tbl>
          </a:graphicData>
        </a:graphic>
      </p:graphicFrame>
      <p:graphicFrame>
        <p:nvGraphicFramePr>
          <p:cNvPr id="10" name="Marcador de contenido 4"/>
          <p:cNvGraphicFramePr>
            <a:graphicFrameLocks/>
          </p:cNvGraphicFramePr>
          <p:nvPr>
            <p:extLst>
              <p:ext uri="{D42A27DB-BD31-4B8C-83A1-F6EECF244321}">
                <p14:modId xmlns:p14="http://schemas.microsoft.com/office/powerpoint/2010/main" val="244864033"/>
              </p:ext>
            </p:extLst>
          </p:nvPr>
        </p:nvGraphicFramePr>
        <p:xfrm>
          <a:off x="2339716" y="5949538"/>
          <a:ext cx="7512567" cy="712519"/>
        </p:xfrm>
        <a:graphic>
          <a:graphicData uri="http://schemas.openxmlformats.org/drawingml/2006/table">
            <a:tbl>
              <a:tblPr firstRow="1" firstCol="1" bandRow="1">
                <a:tableStyleId>{5C22544A-7EE6-4342-B048-85BDC9FD1C3A}</a:tableStyleId>
              </a:tblPr>
              <a:tblGrid>
                <a:gridCol w="2517418"/>
                <a:gridCol w="1050545"/>
                <a:gridCol w="3944604"/>
              </a:tblGrid>
              <a:tr h="712519">
                <a:tc>
                  <a:txBody>
                    <a:bodyPr/>
                    <a:lstStyle/>
                    <a:p>
                      <a:pPr algn="l">
                        <a:lnSpc>
                          <a:spcPct val="107000"/>
                        </a:lnSpc>
                        <a:spcAft>
                          <a:spcPts val="0"/>
                        </a:spcAft>
                      </a:pPr>
                      <a:r>
                        <a:rPr lang="es-CR" sz="1100" dirty="0">
                          <a:solidFill>
                            <a:srgbClr val="002060"/>
                          </a:solidFill>
                          <a:effectLst/>
                        </a:rPr>
                        <a:t>RTCA 67.04.54.18 Alimentos y bebidas procesadas. Aditivos Alimentarios. D.E. 42375</a:t>
                      </a:r>
                      <a:endParaRPr lang="es-ES_tradnl" sz="1100" dirty="0">
                        <a:solidFill>
                          <a:srgbClr val="002060"/>
                        </a:solidFill>
                        <a:effectLst/>
                        <a:latin typeface="Calibri" charset="0"/>
                        <a:ea typeface="Calibri" charset="0"/>
                        <a:cs typeface="Times New Roman" charset="0"/>
                      </a:endParaRPr>
                    </a:p>
                  </a:txBody>
                  <a:tcPr marL="68580" marR="68580" marT="0" marB="0"/>
                </a:tc>
                <a:tc>
                  <a:txBody>
                    <a:bodyPr/>
                    <a:lstStyle/>
                    <a:p>
                      <a:pPr marL="0" algn="l" defTabSz="914400" rtl="0" eaLnBrk="1" latinLnBrk="0" hangingPunct="1">
                        <a:lnSpc>
                          <a:spcPct val="107000"/>
                        </a:lnSpc>
                        <a:spcAft>
                          <a:spcPts val="0"/>
                        </a:spcAft>
                      </a:pPr>
                      <a:r>
                        <a:rPr lang="es-CR" sz="1200" b="1" kern="1200" dirty="0">
                          <a:solidFill>
                            <a:srgbClr val="002060"/>
                          </a:solidFill>
                          <a:effectLst/>
                          <a:latin typeface="+mn-lt"/>
                          <a:ea typeface="+mn-ea"/>
                          <a:cs typeface="+mn-cs"/>
                        </a:rPr>
                        <a:t>05/06/2020</a:t>
                      </a:r>
                      <a:endParaRPr lang="es-ES_tradnl" sz="1200" b="1" kern="1200" dirty="0">
                        <a:solidFill>
                          <a:srgbClr val="002060"/>
                        </a:solidFill>
                        <a:effectLst/>
                        <a:latin typeface="+mn-lt"/>
                        <a:ea typeface="+mn-ea"/>
                        <a:cs typeface="+mn-cs"/>
                      </a:endParaRPr>
                    </a:p>
                  </a:txBody>
                  <a:tcPr marL="68580" marR="68580" marT="0" marB="0"/>
                </a:tc>
                <a:tc>
                  <a:txBody>
                    <a:bodyPr/>
                    <a:lstStyle/>
                    <a:p>
                      <a:pPr marL="0" algn="l" defTabSz="914400" rtl="0" eaLnBrk="1" latinLnBrk="0" hangingPunct="1">
                        <a:lnSpc>
                          <a:spcPct val="107000"/>
                        </a:lnSpc>
                        <a:spcAft>
                          <a:spcPts val="0"/>
                        </a:spcAft>
                      </a:pPr>
                      <a:endParaRPr lang="es-CR" sz="1200" b="1" kern="1200" dirty="0" smtClean="0">
                        <a:solidFill>
                          <a:srgbClr val="002060"/>
                        </a:solidFill>
                        <a:effectLst/>
                        <a:latin typeface="+mn-lt"/>
                        <a:ea typeface="+mn-ea"/>
                        <a:cs typeface="+mn-cs"/>
                      </a:endParaRPr>
                    </a:p>
                    <a:p>
                      <a:pPr marL="0" algn="l" defTabSz="914400" rtl="0" eaLnBrk="1" latinLnBrk="0" hangingPunct="1">
                        <a:lnSpc>
                          <a:spcPct val="107000"/>
                        </a:lnSpc>
                        <a:spcAft>
                          <a:spcPts val="0"/>
                        </a:spcAft>
                      </a:pPr>
                      <a:r>
                        <a:rPr lang="es-CR" sz="1200" b="1" kern="1200" dirty="0" smtClean="0">
                          <a:solidFill>
                            <a:srgbClr val="002060"/>
                          </a:solidFill>
                          <a:effectLst/>
                          <a:latin typeface="+mn-lt"/>
                          <a:ea typeface="+mn-ea"/>
                          <a:cs typeface="+mn-cs"/>
                        </a:rPr>
                        <a:t>Establecer </a:t>
                      </a:r>
                      <a:r>
                        <a:rPr lang="es-CR" sz="1200" b="1" kern="1200" dirty="0">
                          <a:solidFill>
                            <a:srgbClr val="002060"/>
                          </a:solidFill>
                          <a:effectLst/>
                          <a:latin typeface="+mn-lt"/>
                          <a:ea typeface="+mn-ea"/>
                          <a:cs typeface="+mn-cs"/>
                        </a:rPr>
                        <a:t>los aditivos alimentarios y sus dosis máximas permitidas en las diferentes categorías de alimentos.</a:t>
                      </a:r>
                      <a:endParaRPr lang="es-ES_tradnl" sz="1200" b="1" kern="1200" dirty="0">
                        <a:solidFill>
                          <a:srgbClr val="002060"/>
                        </a:solidFill>
                        <a:effectLst/>
                        <a:latin typeface="+mn-lt"/>
                        <a:ea typeface="+mn-ea"/>
                        <a:cs typeface="+mn-cs"/>
                      </a:endParaRPr>
                    </a:p>
                  </a:txBody>
                  <a:tcPr marL="68580" marR="68580" marT="0" marB="0"/>
                </a:tc>
              </a:tr>
            </a:tbl>
          </a:graphicData>
        </a:graphic>
      </p:graphicFrame>
      <p:sp>
        <p:nvSpPr>
          <p:cNvPr id="11" name="Marcador de contenido 6"/>
          <p:cNvSpPr txBox="1">
            <a:spLocks/>
          </p:cNvSpPr>
          <p:nvPr/>
        </p:nvSpPr>
        <p:spPr>
          <a:xfrm>
            <a:off x="1257300" y="638257"/>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s-ES_tradnl" dirty="0" smtClean="0">
                <a:solidFill>
                  <a:srgbClr val="002060"/>
                </a:solidFill>
              </a:rPr>
              <a:t>Regulación publicada</a:t>
            </a:r>
            <a:endParaRPr lang="es-ES_tradnl" dirty="0">
              <a:solidFill>
                <a:srgbClr val="002060"/>
              </a:solidFill>
            </a:endParaRPr>
          </a:p>
        </p:txBody>
      </p:sp>
    </p:spTree>
    <p:extLst>
      <p:ext uri="{BB962C8B-B14F-4D97-AF65-F5344CB8AC3E}">
        <p14:creationId xmlns:p14="http://schemas.microsoft.com/office/powerpoint/2010/main" val="7454309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_tradnl"/>
          </a:p>
        </p:txBody>
      </p:sp>
      <p:pic>
        <p:nvPicPr>
          <p:cNvPr id="4" name="image2.jpg"/>
          <p:cNvPicPr/>
          <p:nvPr/>
        </p:nvPicPr>
        <p:blipFill>
          <a:blip r:embed="rId2"/>
          <a:srcRect b="-28080"/>
          <a:stretch>
            <a:fillRect/>
          </a:stretch>
        </p:blipFill>
        <p:spPr>
          <a:xfrm>
            <a:off x="0" y="6947"/>
            <a:ext cx="12192000" cy="2344367"/>
          </a:xfrm>
          <a:prstGeom prst="rect">
            <a:avLst/>
          </a:prstGeom>
          <a:ln/>
        </p:spPr>
      </p:pic>
      <p:graphicFrame>
        <p:nvGraphicFramePr>
          <p:cNvPr id="6" name="Tabla 5"/>
          <p:cNvGraphicFramePr>
            <a:graphicFrameLocks noGrp="1"/>
          </p:cNvGraphicFramePr>
          <p:nvPr>
            <p:extLst>
              <p:ext uri="{D42A27DB-BD31-4B8C-83A1-F6EECF244321}">
                <p14:modId xmlns:p14="http://schemas.microsoft.com/office/powerpoint/2010/main" val="250225613"/>
              </p:ext>
            </p:extLst>
          </p:nvPr>
        </p:nvGraphicFramePr>
        <p:xfrm>
          <a:off x="2458171" y="1385784"/>
          <a:ext cx="8621507" cy="5374628"/>
        </p:xfrm>
        <a:graphic>
          <a:graphicData uri="http://schemas.openxmlformats.org/drawingml/2006/table">
            <a:tbl>
              <a:tblPr firstRow="1" firstCol="1" bandRow="1">
                <a:tableStyleId>{5C22544A-7EE6-4342-B048-85BDC9FD1C3A}</a:tableStyleId>
              </a:tblPr>
              <a:tblGrid>
                <a:gridCol w="2736489"/>
                <a:gridCol w="3547134"/>
                <a:gridCol w="2337884"/>
              </a:tblGrid>
              <a:tr h="224931">
                <a:tc>
                  <a:txBody>
                    <a:bodyPr/>
                    <a:lstStyle/>
                    <a:p>
                      <a:pPr algn="ctr">
                        <a:lnSpc>
                          <a:spcPct val="107000"/>
                        </a:lnSpc>
                        <a:spcAft>
                          <a:spcPts val="0"/>
                        </a:spcAft>
                      </a:pPr>
                      <a:r>
                        <a:rPr lang="en-US" sz="1400" b="1" dirty="0" err="1">
                          <a:solidFill>
                            <a:srgbClr val="002060"/>
                          </a:solidFill>
                          <a:effectLst/>
                        </a:rPr>
                        <a:t>Nombre</a:t>
                      </a:r>
                      <a:r>
                        <a:rPr lang="en-US" sz="1400" b="1" dirty="0">
                          <a:solidFill>
                            <a:srgbClr val="002060"/>
                          </a:solidFill>
                          <a:effectLst/>
                        </a:rPr>
                        <a:t> del Proyecto</a:t>
                      </a:r>
                      <a:endParaRPr lang="es-ES_tradnl" sz="1400" b="1" dirty="0">
                        <a:solidFill>
                          <a:srgbClr val="002060"/>
                        </a:solidFill>
                        <a:effectLst/>
                        <a:latin typeface="Calibri" charset="0"/>
                        <a:ea typeface="Calibri" charset="0"/>
                        <a:cs typeface="Times New Roman" charset="0"/>
                      </a:endParaRPr>
                    </a:p>
                  </a:txBody>
                  <a:tcPr marL="68580" marR="68580" marT="0" marB="0"/>
                </a:tc>
                <a:tc>
                  <a:txBody>
                    <a:bodyPr/>
                    <a:lstStyle/>
                    <a:p>
                      <a:pPr algn="ctr">
                        <a:lnSpc>
                          <a:spcPct val="107000"/>
                        </a:lnSpc>
                        <a:spcAft>
                          <a:spcPts val="0"/>
                        </a:spcAft>
                      </a:pPr>
                      <a:r>
                        <a:rPr lang="en-US" sz="1400" b="1" dirty="0" err="1">
                          <a:solidFill>
                            <a:srgbClr val="002060"/>
                          </a:solidFill>
                          <a:effectLst/>
                        </a:rPr>
                        <a:t>Objetivo</a:t>
                      </a:r>
                      <a:endParaRPr lang="es-ES_tradnl" sz="1400" b="1" dirty="0">
                        <a:solidFill>
                          <a:srgbClr val="002060"/>
                        </a:solidFill>
                        <a:effectLst/>
                        <a:latin typeface="Calibri" charset="0"/>
                        <a:ea typeface="Calibri" charset="0"/>
                        <a:cs typeface="Times New Roman" charset="0"/>
                      </a:endParaRPr>
                    </a:p>
                  </a:txBody>
                  <a:tcPr marL="68580" marR="68580" marT="0" marB="0"/>
                </a:tc>
                <a:tc>
                  <a:txBody>
                    <a:bodyPr/>
                    <a:lstStyle/>
                    <a:p>
                      <a:pPr algn="ctr">
                        <a:lnSpc>
                          <a:spcPct val="107000"/>
                        </a:lnSpc>
                        <a:spcAft>
                          <a:spcPts val="0"/>
                        </a:spcAft>
                      </a:pPr>
                      <a:r>
                        <a:rPr lang="en-US" sz="1400" b="1">
                          <a:solidFill>
                            <a:srgbClr val="002060"/>
                          </a:solidFill>
                          <a:effectLst/>
                        </a:rPr>
                        <a:t>Avance</a:t>
                      </a:r>
                      <a:endParaRPr lang="es-ES_tradnl" sz="1400" b="1">
                        <a:solidFill>
                          <a:srgbClr val="002060"/>
                        </a:solidFill>
                        <a:effectLst/>
                        <a:latin typeface="Calibri" charset="0"/>
                        <a:ea typeface="Calibri" charset="0"/>
                        <a:cs typeface="Times New Roman" charset="0"/>
                      </a:endParaRPr>
                    </a:p>
                  </a:txBody>
                  <a:tcPr marL="68580" marR="68580" marT="0" marB="0"/>
                </a:tc>
              </a:tr>
              <a:tr h="1401655">
                <a:tc>
                  <a:txBody>
                    <a:bodyPr/>
                    <a:lstStyle/>
                    <a:p>
                      <a:pPr>
                        <a:lnSpc>
                          <a:spcPct val="107000"/>
                        </a:lnSpc>
                        <a:spcAft>
                          <a:spcPts val="0"/>
                        </a:spcAft>
                      </a:pPr>
                      <a:r>
                        <a:rPr lang="es-CR" sz="1400" b="1" dirty="0">
                          <a:solidFill>
                            <a:srgbClr val="002060"/>
                          </a:solidFill>
                          <a:effectLst/>
                        </a:rPr>
                        <a:t>Reglamento la Autorización de Ingreso de Productos de Interés Sanitario al Territorio Nacional</a:t>
                      </a:r>
                      <a:endParaRPr lang="es-ES_tradnl" sz="1400" b="1" dirty="0">
                        <a:solidFill>
                          <a:srgbClr val="002060"/>
                        </a:solidFill>
                        <a:effectLst/>
                        <a:latin typeface="Calibri" charset="0"/>
                        <a:ea typeface="Calibri" charset="0"/>
                        <a:cs typeface="Times New Roman" charset="0"/>
                      </a:endParaRPr>
                    </a:p>
                  </a:txBody>
                  <a:tcPr marL="68580" marR="68580" marT="0" marB="0"/>
                </a:tc>
                <a:tc>
                  <a:txBody>
                    <a:bodyPr/>
                    <a:lstStyle/>
                    <a:p>
                      <a:pPr>
                        <a:lnSpc>
                          <a:spcPct val="107000"/>
                        </a:lnSpc>
                        <a:spcAft>
                          <a:spcPts val="0"/>
                        </a:spcAft>
                      </a:pPr>
                      <a:r>
                        <a:rPr lang="es-CR" sz="1400" b="1" dirty="0">
                          <a:solidFill>
                            <a:srgbClr val="002060"/>
                          </a:solidFill>
                          <a:effectLst/>
                        </a:rPr>
                        <a:t>Simplificar al máximo los trámites de importación, aprovechando el VUCE 2.0 para que la mayoría de las gestiones se resuelvan en PROCOMER y sólo las que no cumplan los criterios indicados, tengan que ir al Ministerio a evaluación.</a:t>
                      </a:r>
                      <a:endParaRPr lang="es-ES_tradnl" sz="1400" b="1" dirty="0">
                        <a:solidFill>
                          <a:srgbClr val="002060"/>
                        </a:solidFill>
                        <a:effectLst/>
                        <a:latin typeface="Calibri" charset="0"/>
                        <a:ea typeface="Calibri" charset="0"/>
                        <a:cs typeface="Times New Roman" charset="0"/>
                      </a:endParaRPr>
                    </a:p>
                  </a:txBody>
                  <a:tcPr marL="68580" marR="68580" marT="0" marB="0"/>
                </a:tc>
                <a:tc>
                  <a:txBody>
                    <a:bodyPr/>
                    <a:lstStyle/>
                    <a:p>
                      <a:pPr>
                        <a:lnSpc>
                          <a:spcPct val="107000"/>
                        </a:lnSpc>
                        <a:spcAft>
                          <a:spcPts val="0"/>
                        </a:spcAft>
                      </a:pPr>
                      <a:endParaRPr lang="es-CR" sz="1400" b="1" dirty="0" smtClean="0">
                        <a:solidFill>
                          <a:srgbClr val="002060"/>
                        </a:solidFill>
                        <a:effectLst/>
                      </a:endParaRPr>
                    </a:p>
                    <a:p>
                      <a:pPr>
                        <a:lnSpc>
                          <a:spcPct val="107000"/>
                        </a:lnSpc>
                        <a:spcAft>
                          <a:spcPts val="0"/>
                        </a:spcAft>
                      </a:pPr>
                      <a:r>
                        <a:rPr lang="es-CR" sz="1400" b="1" dirty="0" smtClean="0">
                          <a:solidFill>
                            <a:srgbClr val="002060"/>
                          </a:solidFill>
                          <a:effectLst/>
                        </a:rPr>
                        <a:t>Finalizada </a:t>
                      </a:r>
                      <a:r>
                        <a:rPr lang="es-CR" sz="1400" b="1" dirty="0">
                          <a:solidFill>
                            <a:srgbClr val="002060"/>
                          </a:solidFill>
                          <a:effectLst/>
                        </a:rPr>
                        <a:t>la redacción interna, se está elaborando el Costo Beneficio </a:t>
                      </a:r>
                      <a:endParaRPr lang="es-ES_tradnl" sz="1400" b="1" dirty="0">
                        <a:solidFill>
                          <a:srgbClr val="002060"/>
                        </a:solidFill>
                        <a:effectLst/>
                        <a:latin typeface="Calibri" charset="0"/>
                        <a:ea typeface="Calibri" charset="0"/>
                        <a:cs typeface="Times New Roman" charset="0"/>
                      </a:endParaRPr>
                    </a:p>
                  </a:txBody>
                  <a:tcPr marL="68580" marR="68580" marT="0" marB="0"/>
                </a:tc>
              </a:tr>
              <a:tr h="1872345">
                <a:tc>
                  <a:txBody>
                    <a:bodyPr/>
                    <a:lstStyle/>
                    <a:p>
                      <a:pPr>
                        <a:lnSpc>
                          <a:spcPct val="107000"/>
                        </a:lnSpc>
                        <a:spcAft>
                          <a:spcPts val="0"/>
                        </a:spcAft>
                      </a:pPr>
                      <a:r>
                        <a:rPr lang="es-CR" sz="1400" b="1">
                          <a:solidFill>
                            <a:srgbClr val="002060"/>
                          </a:solidFill>
                          <a:effectLst/>
                        </a:rPr>
                        <a:t>RTCR XX: 2020: Equipo y Material Biomédico. Clasificación, Registro, Autorización Sanitaria para la Importación, Etiquetado, Publicidad, Vigilancia y Control. Disposiciones Generales</a:t>
                      </a:r>
                      <a:endParaRPr lang="es-ES_tradnl" sz="1400" b="1">
                        <a:solidFill>
                          <a:srgbClr val="002060"/>
                        </a:solidFill>
                        <a:effectLst/>
                        <a:latin typeface="Calibri" charset="0"/>
                        <a:ea typeface="Calibri" charset="0"/>
                        <a:cs typeface="Times New Roman" charset="0"/>
                      </a:endParaRPr>
                    </a:p>
                  </a:txBody>
                  <a:tcPr marL="68580" marR="68580" marT="0" marB="0"/>
                </a:tc>
                <a:tc>
                  <a:txBody>
                    <a:bodyPr/>
                    <a:lstStyle/>
                    <a:p>
                      <a:pPr>
                        <a:lnSpc>
                          <a:spcPct val="107000"/>
                        </a:lnSpc>
                        <a:spcAft>
                          <a:spcPts val="0"/>
                        </a:spcAft>
                      </a:pPr>
                      <a:endParaRPr lang="es-CR" sz="1400" b="1" dirty="0" smtClean="0">
                        <a:solidFill>
                          <a:srgbClr val="002060"/>
                        </a:solidFill>
                        <a:effectLst/>
                      </a:endParaRPr>
                    </a:p>
                    <a:p>
                      <a:pPr>
                        <a:lnSpc>
                          <a:spcPct val="107000"/>
                        </a:lnSpc>
                        <a:spcAft>
                          <a:spcPts val="0"/>
                        </a:spcAft>
                      </a:pPr>
                      <a:r>
                        <a:rPr lang="es-CR" sz="1400" b="1" dirty="0" smtClean="0">
                          <a:solidFill>
                            <a:srgbClr val="002060"/>
                          </a:solidFill>
                          <a:effectLst/>
                        </a:rPr>
                        <a:t>Establecer </a:t>
                      </a:r>
                      <a:r>
                        <a:rPr lang="es-CR" sz="1400" b="1" dirty="0">
                          <a:solidFill>
                            <a:srgbClr val="002060"/>
                          </a:solidFill>
                          <a:effectLst/>
                        </a:rPr>
                        <a:t>los requisitos y trámites necesarios para la clasificación, el registro, la autorización sanitaria para la importación y el control de equipo y material biomédico. Deroga el Decreto Ejecutivo N° 34482-S.</a:t>
                      </a:r>
                      <a:endParaRPr lang="es-ES_tradnl" sz="1400" b="1" dirty="0">
                        <a:solidFill>
                          <a:srgbClr val="002060"/>
                        </a:solidFill>
                        <a:effectLst/>
                        <a:latin typeface="Calibri" charset="0"/>
                        <a:ea typeface="Calibri" charset="0"/>
                        <a:cs typeface="Times New Roman" charset="0"/>
                      </a:endParaRPr>
                    </a:p>
                  </a:txBody>
                  <a:tcPr marL="68580" marR="68580" marT="0" marB="0"/>
                </a:tc>
                <a:tc>
                  <a:txBody>
                    <a:bodyPr/>
                    <a:lstStyle/>
                    <a:p>
                      <a:pPr>
                        <a:lnSpc>
                          <a:spcPct val="107000"/>
                        </a:lnSpc>
                        <a:spcAft>
                          <a:spcPts val="0"/>
                        </a:spcAft>
                      </a:pPr>
                      <a:endParaRPr lang="es-CR" sz="1400" b="1" dirty="0" smtClean="0">
                        <a:solidFill>
                          <a:srgbClr val="002060"/>
                        </a:solidFill>
                        <a:effectLst/>
                      </a:endParaRPr>
                    </a:p>
                    <a:p>
                      <a:pPr>
                        <a:lnSpc>
                          <a:spcPct val="107000"/>
                        </a:lnSpc>
                        <a:spcAft>
                          <a:spcPts val="0"/>
                        </a:spcAft>
                      </a:pPr>
                      <a:r>
                        <a:rPr lang="es-CR" sz="1400" b="1" dirty="0" smtClean="0">
                          <a:solidFill>
                            <a:srgbClr val="002060"/>
                          </a:solidFill>
                          <a:effectLst/>
                        </a:rPr>
                        <a:t>Finalizada </a:t>
                      </a:r>
                      <a:r>
                        <a:rPr lang="es-CR" sz="1400" b="1" dirty="0">
                          <a:solidFill>
                            <a:srgbClr val="002060"/>
                          </a:solidFill>
                          <a:effectLst/>
                        </a:rPr>
                        <a:t>la redacción interna, enviado al ORT y se está elaborando el Costo Beneficio </a:t>
                      </a:r>
                      <a:endParaRPr lang="es-ES_tradnl" sz="1400" b="1" dirty="0">
                        <a:solidFill>
                          <a:srgbClr val="002060"/>
                        </a:solidFill>
                        <a:effectLst/>
                        <a:latin typeface="Calibri" charset="0"/>
                        <a:ea typeface="Calibri" charset="0"/>
                        <a:cs typeface="Times New Roman" charset="0"/>
                      </a:endParaRPr>
                    </a:p>
                  </a:txBody>
                  <a:tcPr marL="68580" marR="68580" marT="0" marB="0"/>
                </a:tc>
              </a:tr>
              <a:tr h="1872345">
                <a:tc>
                  <a:txBody>
                    <a:bodyPr/>
                    <a:lstStyle/>
                    <a:p>
                      <a:pPr>
                        <a:lnSpc>
                          <a:spcPct val="107000"/>
                        </a:lnSpc>
                        <a:spcAft>
                          <a:spcPts val="0"/>
                        </a:spcAft>
                      </a:pPr>
                      <a:r>
                        <a:rPr lang="es-CR" sz="1400" b="1">
                          <a:solidFill>
                            <a:srgbClr val="002060"/>
                          </a:solidFill>
                          <a:effectLst/>
                        </a:rPr>
                        <a:t>Alimentos y Bebidas. Etiquetado Frontal De Advertencia Nutricional. Requisitos para su Aplicación.</a:t>
                      </a:r>
                      <a:endParaRPr lang="es-ES_tradnl" sz="1400" b="1">
                        <a:solidFill>
                          <a:srgbClr val="002060"/>
                        </a:solidFill>
                        <a:effectLst/>
                        <a:latin typeface="Calibri" charset="0"/>
                        <a:ea typeface="Calibri" charset="0"/>
                        <a:cs typeface="Times New Roman" charset="0"/>
                      </a:endParaRPr>
                    </a:p>
                  </a:txBody>
                  <a:tcPr marL="68580" marR="68580" marT="0" marB="0"/>
                </a:tc>
                <a:tc>
                  <a:txBody>
                    <a:bodyPr/>
                    <a:lstStyle/>
                    <a:p>
                      <a:pPr>
                        <a:lnSpc>
                          <a:spcPct val="107000"/>
                        </a:lnSpc>
                        <a:spcAft>
                          <a:spcPts val="0"/>
                        </a:spcAft>
                      </a:pPr>
                      <a:endParaRPr lang="es-CR" sz="1400" b="1" dirty="0" smtClean="0">
                        <a:solidFill>
                          <a:srgbClr val="002060"/>
                        </a:solidFill>
                        <a:effectLst/>
                      </a:endParaRPr>
                    </a:p>
                    <a:p>
                      <a:pPr>
                        <a:lnSpc>
                          <a:spcPct val="107000"/>
                        </a:lnSpc>
                        <a:spcAft>
                          <a:spcPts val="0"/>
                        </a:spcAft>
                      </a:pPr>
                      <a:r>
                        <a:rPr lang="es-CR" sz="1400" b="1" dirty="0" smtClean="0">
                          <a:solidFill>
                            <a:srgbClr val="002060"/>
                          </a:solidFill>
                          <a:effectLst/>
                        </a:rPr>
                        <a:t>Establecer </a:t>
                      </a:r>
                      <a:r>
                        <a:rPr lang="es-CR" sz="1400" b="1" dirty="0">
                          <a:solidFill>
                            <a:srgbClr val="002060"/>
                          </a:solidFill>
                          <a:effectLst/>
                        </a:rPr>
                        <a:t>los requisitos para el Etiquetado Frontal de Advertencia Nutricional para alimentos pre envasados para consumo humano.</a:t>
                      </a:r>
                      <a:endParaRPr lang="es-ES_tradnl" sz="1400" b="1" dirty="0">
                        <a:solidFill>
                          <a:srgbClr val="002060"/>
                        </a:solidFill>
                        <a:effectLst/>
                        <a:latin typeface="Calibri" charset="0"/>
                        <a:ea typeface="Calibri" charset="0"/>
                        <a:cs typeface="Times New Roman" charset="0"/>
                      </a:endParaRPr>
                    </a:p>
                  </a:txBody>
                  <a:tcPr marL="68580" marR="68580" marT="0" marB="0"/>
                </a:tc>
                <a:tc>
                  <a:txBody>
                    <a:bodyPr/>
                    <a:lstStyle/>
                    <a:p>
                      <a:pPr>
                        <a:lnSpc>
                          <a:spcPct val="107000"/>
                        </a:lnSpc>
                        <a:spcAft>
                          <a:spcPts val="0"/>
                        </a:spcAft>
                      </a:pPr>
                      <a:endParaRPr lang="es-CR" sz="1400" b="1" dirty="0" smtClean="0">
                        <a:solidFill>
                          <a:srgbClr val="002060"/>
                        </a:solidFill>
                        <a:effectLst/>
                      </a:endParaRPr>
                    </a:p>
                    <a:p>
                      <a:pPr>
                        <a:lnSpc>
                          <a:spcPct val="107000"/>
                        </a:lnSpc>
                        <a:spcAft>
                          <a:spcPts val="0"/>
                        </a:spcAft>
                      </a:pPr>
                      <a:r>
                        <a:rPr lang="es-CR" sz="1400" b="1" dirty="0" smtClean="0">
                          <a:solidFill>
                            <a:srgbClr val="002060"/>
                          </a:solidFill>
                          <a:effectLst/>
                        </a:rPr>
                        <a:t>Entregado </a:t>
                      </a:r>
                      <a:r>
                        <a:rPr lang="es-CR" sz="1400" b="1" dirty="0">
                          <a:solidFill>
                            <a:srgbClr val="002060"/>
                          </a:solidFill>
                          <a:effectLst/>
                        </a:rPr>
                        <a:t>a COMISCA y a COMIECO (es un documento alineado con el Proyecto de Ley N°22065 y con la propuesta previa de COMISCA, modificando “alto en” por “exceso de”)</a:t>
                      </a:r>
                      <a:endParaRPr lang="es-ES_tradnl" sz="1400" b="1" dirty="0">
                        <a:solidFill>
                          <a:srgbClr val="002060"/>
                        </a:solidFill>
                        <a:effectLst/>
                        <a:latin typeface="Calibri" charset="0"/>
                        <a:ea typeface="Calibri" charset="0"/>
                        <a:cs typeface="Times New Roman" charset="0"/>
                      </a:endParaRPr>
                    </a:p>
                  </a:txBody>
                  <a:tcPr marL="68580" marR="68580" marT="0" marB="0"/>
                </a:tc>
              </a:tr>
            </a:tbl>
          </a:graphicData>
        </a:graphic>
      </p:graphicFrame>
      <p:sp>
        <p:nvSpPr>
          <p:cNvPr id="7" name="Marcador de contenido 6"/>
          <p:cNvSpPr>
            <a:spLocks noGrp="1"/>
          </p:cNvSpPr>
          <p:nvPr>
            <p:ph idx="1"/>
          </p:nvPr>
        </p:nvSpPr>
        <p:spPr>
          <a:xfrm>
            <a:off x="1257300" y="638257"/>
            <a:ext cx="10515600" cy="4351338"/>
          </a:xfrm>
        </p:spPr>
        <p:txBody>
          <a:bodyPr/>
          <a:lstStyle/>
          <a:p>
            <a:pPr algn="ctr"/>
            <a:r>
              <a:rPr lang="es-ES_tradnl" dirty="0" smtClean="0">
                <a:solidFill>
                  <a:srgbClr val="002060"/>
                </a:solidFill>
              </a:rPr>
              <a:t>Regulación finalizada</a:t>
            </a:r>
            <a:endParaRPr lang="es-ES_tradnl" dirty="0">
              <a:solidFill>
                <a:srgbClr val="002060"/>
              </a:solidFill>
            </a:endParaRPr>
          </a:p>
        </p:txBody>
      </p:sp>
    </p:spTree>
    <p:extLst>
      <p:ext uri="{BB962C8B-B14F-4D97-AF65-F5344CB8AC3E}">
        <p14:creationId xmlns:p14="http://schemas.microsoft.com/office/powerpoint/2010/main" val="20834721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_tradnl"/>
          </a:p>
        </p:txBody>
      </p:sp>
      <p:pic>
        <p:nvPicPr>
          <p:cNvPr id="4" name="image2.jpg"/>
          <p:cNvPicPr/>
          <p:nvPr/>
        </p:nvPicPr>
        <p:blipFill>
          <a:blip r:embed="rId2"/>
          <a:srcRect b="-28080"/>
          <a:stretch>
            <a:fillRect/>
          </a:stretch>
        </p:blipFill>
        <p:spPr>
          <a:xfrm>
            <a:off x="0" y="6947"/>
            <a:ext cx="12192000" cy="2344367"/>
          </a:xfrm>
          <a:prstGeom prst="rect">
            <a:avLst/>
          </a:prstGeom>
          <a:ln/>
        </p:spPr>
      </p:pic>
      <p:sp>
        <p:nvSpPr>
          <p:cNvPr id="7" name="Marcador de contenido 6"/>
          <p:cNvSpPr>
            <a:spLocks noGrp="1"/>
          </p:cNvSpPr>
          <p:nvPr>
            <p:ph idx="1"/>
          </p:nvPr>
        </p:nvSpPr>
        <p:spPr>
          <a:xfrm>
            <a:off x="1257300" y="638257"/>
            <a:ext cx="10515600" cy="4351338"/>
          </a:xfrm>
        </p:spPr>
        <p:txBody>
          <a:bodyPr/>
          <a:lstStyle/>
          <a:p>
            <a:pPr algn="ctr"/>
            <a:r>
              <a:rPr lang="es-ES_tradnl" dirty="0" smtClean="0">
                <a:solidFill>
                  <a:srgbClr val="002060"/>
                </a:solidFill>
              </a:rPr>
              <a:t>Regulación finalizada</a:t>
            </a:r>
            <a:endParaRPr lang="es-ES_tradnl" dirty="0">
              <a:solidFill>
                <a:srgbClr val="002060"/>
              </a:solidFill>
            </a:endParaRPr>
          </a:p>
        </p:txBody>
      </p:sp>
      <p:graphicFrame>
        <p:nvGraphicFramePr>
          <p:cNvPr id="9" name="Tabla 8"/>
          <p:cNvGraphicFramePr>
            <a:graphicFrameLocks noGrp="1"/>
          </p:cNvGraphicFramePr>
          <p:nvPr>
            <p:extLst>
              <p:ext uri="{D42A27DB-BD31-4B8C-83A1-F6EECF244321}">
                <p14:modId xmlns:p14="http://schemas.microsoft.com/office/powerpoint/2010/main" val="708621281"/>
              </p:ext>
            </p:extLst>
          </p:nvPr>
        </p:nvGraphicFramePr>
        <p:xfrm>
          <a:off x="2054410" y="1359530"/>
          <a:ext cx="8502754" cy="5498470"/>
        </p:xfrm>
        <a:graphic>
          <a:graphicData uri="http://schemas.openxmlformats.org/drawingml/2006/table">
            <a:tbl>
              <a:tblPr firstRow="1" firstCol="1" bandRow="1">
                <a:tableStyleId>{5C22544A-7EE6-4342-B048-85BDC9FD1C3A}</a:tableStyleId>
              </a:tblPr>
              <a:tblGrid>
                <a:gridCol w="2698796"/>
                <a:gridCol w="3498276"/>
                <a:gridCol w="2305682"/>
              </a:tblGrid>
              <a:tr h="2764372">
                <a:tc>
                  <a:txBody>
                    <a:bodyPr/>
                    <a:lstStyle/>
                    <a:p>
                      <a:pPr>
                        <a:lnSpc>
                          <a:spcPct val="107000"/>
                        </a:lnSpc>
                        <a:spcAft>
                          <a:spcPts val="0"/>
                        </a:spcAft>
                      </a:pPr>
                      <a:r>
                        <a:rPr lang="es-CR" sz="1400" b="1" dirty="0">
                          <a:solidFill>
                            <a:srgbClr val="002060"/>
                          </a:solidFill>
                          <a:effectLst/>
                        </a:rPr>
                        <a:t>Actualización del RTCA Etiquetado Nutricional de Productos Alimenticios Preenvasados Para Consumo Humano Para La Población A Partir De 3 Años De Edad</a:t>
                      </a:r>
                      <a:endParaRPr lang="es-ES_tradnl" sz="1400" b="1" dirty="0">
                        <a:solidFill>
                          <a:srgbClr val="002060"/>
                        </a:solidFill>
                        <a:effectLst/>
                        <a:latin typeface="Calibri" charset="0"/>
                        <a:ea typeface="Calibri" charset="0"/>
                        <a:cs typeface="Times New Roman" charset="0"/>
                      </a:endParaRPr>
                    </a:p>
                  </a:txBody>
                  <a:tcPr marL="68580" marR="68580" marT="0" marB="0"/>
                </a:tc>
                <a:tc>
                  <a:txBody>
                    <a:bodyPr/>
                    <a:lstStyle/>
                    <a:p>
                      <a:pPr>
                        <a:lnSpc>
                          <a:spcPct val="107000"/>
                        </a:lnSpc>
                        <a:spcAft>
                          <a:spcPts val="0"/>
                        </a:spcAft>
                      </a:pPr>
                      <a:r>
                        <a:rPr lang="es-CR" sz="1400" b="1" dirty="0">
                          <a:solidFill>
                            <a:srgbClr val="002060"/>
                          </a:solidFill>
                          <a:effectLst/>
                        </a:rPr>
                        <a:t>Establece los requisitos mínimos del etiquetado nutricional de productos alimenticios previamente envasados para consumo humano destinados a la población a partir de 3 años de edad.</a:t>
                      </a:r>
                      <a:endParaRPr lang="es-ES_tradnl" sz="1400" b="1" dirty="0">
                        <a:solidFill>
                          <a:srgbClr val="002060"/>
                        </a:solidFill>
                        <a:effectLst/>
                      </a:endParaRPr>
                    </a:p>
                    <a:p>
                      <a:pPr>
                        <a:lnSpc>
                          <a:spcPct val="107000"/>
                        </a:lnSpc>
                        <a:spcAft>
                          <a:spcPts val="0"/>
                        </a:spcAft>
                      </a:pPr>
                      <a:r>
                        <a:rPr lang="es-CR" sz="1400" b="1" dirty="0">
                          <a:solidFill>
                            <a:srgbClr val="002060"/>
                          </a:solidFill>
                          <a:effectLst/>
                        </a:rPr>
                        <a:t>Se pretende hacer obligatorio para todos los productos preenvasados y actualizar según CODEX.</a:t>
                      </a:r>
                      <a:endParaRPr lang="es-ES_tradnl" sz="1400" b="1" dirty="0">
                        <a:solidFill>
                          <a:srgbClr val="002060"/>
                        </a:solidFill>
                        <a:effectLst/>
                        <a:latin typeface="Calibri" charset="0"/>
                        <a:ea typeface="Calibri" charset="0"/>
                        <a:cs typeface="Times New Roman" charset="0"/>
                      </a:endParaRPr>
                    </a:p>
                  </a:txBody>
                  <a:tcPr marL="68580" marR="68580" marT="0" marB="0"/>
                </a:tc>
                <a:tc>
                  <a:txBody>
                    <a:bodyPr/>
                    <a:lstStyle/>
                    <a:p>
                      <a:pPr>
                        <a:lnSpc>
                          <a:spcPct val="107000"/>
                        </a:lnSpc>
                        <a:spcAft>
                          <a:spcPts val="0"/>
                        </a:spcAft>
                      </a:pPr>
                      <a:r>
                        <a:rPr lang="es-CR" sz="1400" b="1">
                          <a:solidFill>
                            <a:srgbClr val="002060"/>
                          </a:solidFill>
                          <a:effectLst/>
                        </a:rPr>
                        <a:t>En redacción, revisando observaciones propuestas por CCIE, CR y otros países en mesa técnica.</a:t>
                      </a:r>
                      <a:endParaRPr lang="es-ES_tradnl" sz="1400" b="1">
                        <a:solidFill>
                          <a:srgbClr val="002060"/>
                        </a:solidFill>
                        <a:effectLst/>
                        <a:latin typeface="Calibri" charset="0"/>
                        <a:ea typeface="Calibri" charset="0"/>
                        <a:cs typeface="Times New Roman" charset="0"/>
                      </a:endParaRPr>
                    </a:p>
                  </a:txBody>
                  <a:tcPr marL="68580" marR="68580" marT="0" marB="0"/>
                </a:tc>
              </a:tr>
              <a:tr h="1374499">
                <a:tc>
                  <a:txBody>
                    <a:bodyPr/>
                    <a:lstStyle/>
                    <a:p>
                      <a:pPr>
                        <a:lnSpc>
                          <a:spcPct val="107000"/>
                        </a:lnSpc>
                        <a:spcAft>
                          <a:spcPts val="0"/>
                        </a:spcAft>
                      </a:pPr>
                      <a:r>
                        <a:rPr lang="es-CR" sz="1400" b="1">
                          <a:solidFill>
                            <a:srgbClr val="002060"/>
                          </a:solidFill>
                          <a:effectLst/>
                        </a:rPr>
                        <a:t>Reglamento/Procedimiento Para el Establecimiento del Sistema Integral de Alerta Temprana</a:t>
                      </a:r>
                      <a:endParaRPr lang="es-ES_tradnl" sz="1400" b="1">
                        <a:solidFill>
                          <a:srgbClr val="002060"/>
                        </a:solidFill>
                        <a:effectLst/>
                        <a:latin typeface="Calibri" charset="0"/>
                        <a:ea typeface="Calibri" charset="0"/>
                        <a:cs typeface="Times New Roman" charset="0"/>
                      </a:endParaRPr>
                    </a:p>
                  </a:txBody>
                  <a:tcPr marL="68580" marR="68580" marT="0" marB="0"/>
                </a:tc>
                <a:tc>
                  <a:txBody>
                    <a:bodyPr/>
                    <a:lstStyle/>
                    <a:p>
                      <a:pPr>
                        <a:lnSpc>
                          <a:spcPct val="107000"/>
                        </a:lnSpc>
                        <a:spcAft>
                          <a:spcPts val="0"/>
                        </a:spcAft>
                      </a:pPr>
                      <a:r>
                        <a:rPr lang="es-CR" sz="1400" b="1" dirty="0">
                          <a:solidFill>
                            <a:srgbClr val="002060"/>
                          </a:solidFill>
                          <a:effectLst/>
                        </a:rPr>
                        <a:t>Establecer las disposiciones generales sobre la gestión de un Sistema Integral de Alerta Temprana Centroamericano.</a:t>
                      </a:r>
                      <a:endParaRPr lang="es-ES_tradnl" sz="1400" b="1" dirty="0">
                        <a:solidFill>
                          <a:srgbClr val="002060"/>
                        </a:solidFill>
                        <a:effectLst/>
                        <a:latin typeface="Calibri" charset="0"/>
                        <a:ea typeface="Calibri" charset="0"/>
                        <a:cs typeface="Times New Roman" charset="0"/>
                      </a:endParaRPr>
                    </a:p>
                  </a:txBody>
                  <a:tcPr marL="68580" marR="68580" marT="0" marB="0"/>
                </a:tc>
                <a:tc>
                  <a:txBody>
                    <a:bodyPr/>
                    <a:lstStyle/>
                    <a:p>
                      <a:pPr>
                        <a:lnSpc>
                          <a:spcPct val="107000"/>
                        </a:lnSpc>
                        <a:spcAft>
                          <a:spcPts val="0"/>
                        </a:spcAft>
                      </a:pPr>
                      <a:r>
                        <a:rPr lang="es-CR" sz="1400" b="1">
                          <a:solidFill>
                            <a:srgbClr val="002060"/>
                          </a:solidFill>
                          <a:effectLst/>
                        </a:rPr>
                        <a:t>En redacción en Mesa Técnica.</a:t>
                      </a:r>
                      <a:endParaRPr lang="es-ES_tradnl" sz="1400" b="1">
                        <a:solidFill>
                          <a:srgbClr val="002060"/>
                        </a:solidFill>
                        <a:effectLst/>
                        <a:latin typeface="Calibri" charset="0"/>
                        <a:ea typeface="Calibri" charset="0"/>
                        <a:cs typeface="Times New Roman" charset="0"/>
                      </a:endParaRPr>
                    </a:p>
                  </a:txBody>
                  <a:tcPr marL="68580" marR="68580" marT="0" marB="0"/>
                </a:tc>
              </a:tr>
              <a:tr h="1027030">
                <a:tc>
                  <a:txBody>
                    <a:bodyPr/>
                    <a:lstStyle/>
                    <a:p>
                      <a:pPr>
                        <a:lnSpc>
                          <a:spcPct val="107000"/>
                        </a:lnSpc>
                        <a:spcAft>
                          <a:spcPts val="0"/>
                        </a:spcAft>
                      </a:pPr>
                      <a:r>
                        <a:rPr lang="es-CR" sz="1400" b="1">
                          <a:solidFill>
                            <a:srgbClr val="002060"/>
                          </a:solidFill>
                          <a:effectLst/>
                        </a:rPr>
                        <a:t>Reforma al Reglamento Centroamericano de Registro de Alimentos</a:t>
                      </a:r>
                      <a:endParaRPr lang="es-ES_tradnl" sz="1400" b="1">
                        <a:solidFill>
                          <a:srgbClr val="002060"/>
                        </a:solidFill>
                        <a:effectLst/>
                        <a:latin typeface="Calibri" charset="0"/>
                        <a:ea typeface="Calibri" charset="0"/>
                        <a:cs typeface="Times New Roman" charset="0"/>
                      </a:endParaRPr>
                    </a:p>
                  </a:txBody>
                  <a:tcPr marL="68580" marR="68580" marT="0" marB="0"/>
                </a:tc>
                <a:tc>
                  <a:txBody>
                    <a:bodyPr/>
                    <a:lstStyle/>
                    <a:p>
                      <a:pPr>
                        <a:lnSpc>
                          <a:spcPct val="107000"/>
                        </a:lnSpc>
                        <a:spcAft>
                          <a:spcPts val="0"/>
                        </a:spcAft>
                      </a:pPr>
                      <a:r>
                        <a:rPr lang="es-CR" sz="1400" b="1" dirty="0">
                          <a:solidFill>
                            <a:srgbClr val="002060"/>
                          </a:solidFill>
                          <a:effectLst/>
                        </a:rPr>
                        <a:t> </a:t>
                      </a:r>
                      <a:r>
                        <a:rPr lang="es-CR" sz="1400" b="1" dirty="0" smtClean="0">
                          <a:solidFill>
                            <a:srgbClr val="002060"/>
                          </a:solidFill>
                          <a:effectLst/>
                        </a:rPr>
                        <a:t>Establece</a:t>
                      </a:r>
                      <a:r>
                        <a:rPr lang="es-CR" sz="1400" b="1" baseline="0" dirty="0" smtClean="0">
                          <a:solidFill>
                            <a:srgbClr val="002060"/>
                          </a:solidFill>
                          <a:effectLst/>
                        </a:rPr>
                        <a:t> algunos diferentes aspectos, para actualizar requistos y otros</a:t>
                      </a:r>
                      <a:endParaRPr lang="es-ES_tradnl" sz="1400" b="1" dirty="0">
                        <a:solidFill>
                          <a:srgbClr val="002060"/>
                        </a:solidFill>
                        <a:effectLst/>
                        <a:latin typeface="Calibri" charset="0"/>
                        <a:ea typeface="Calibri" charset="0"/>
                        <a:cs typeface="Times New Roman" charset="0"/>
                      </a:endParaRPr>
                    </a:p>
                  </a:txBody>
                  <a:tcPr marL="68580" marR="68580" marT="0" marB="0"/>
                </a:tc>
                <a:tc>
                  <a:txBody>
                    <a:bodyPr/>
                    <a:lstStyle/>
                    <a:p>
                      <a:pPr>
                        <a:lnSpc>
                          <a:spcPct val="107000"/>
                        </a:lnSpc>
                        <a:spcAft>
                          <a:spcPts val="0"/>
                        </a:spcAft>
                      </a:pPr>
                      <a:r>
                        <a:rPr lang="es-CR" sz="1400" b="1" dirty="0" smtClean="0">
                          <a:solidFill>
                            <a:srgbClr val="002060"/>
                          </a:solidFill>
                          <a:effectLst/>
                        </a:rPr>
                        <a:t>Se envió a consulta pública internacional y se recibieron 337 observaciones, las cuales ya tiene la posición país.</a:t>
                      </a:r>
                    </a:p>
                    <a:p>
                      <a:pPr>
                        <a:lnSpc>
                          <a:spcPct val="107000"/>
                        </a:lnSpc>
                        <a:spcAft>
                          <a:spcPts val="0"/>
                        </a:spcAft>
                      </a:pPr>
                      <a:r>
                        <a:rPr lang="es-CR" sz="1400" b="1" dirty="0" smtClean="0">
                          <a:solidFill>
                            <a:srgbClr val="002060"/>
                          </a:solidFill>
                          <a:effectLst/>
                          <a:latin typeface="Calibri" charset="0"/>
                          <a:ea typeface="Calibri" charset="0"/>
                          <a:cs typeface="Times New Roman" charset="0"/>
                        </a:rPr>
                        <a:t>En concenso</a:t>
                      </a:r>
                      <a:r>
                        <a:rPr lang="es-CR" sz="1400" b="1" baseline="0" dirty="0" smtClean="0">
                          <a:solidFill>
                            <a:srgbClr val="002060"/>
                          </a:solidFill>
                          <a:effectLst/>
                          <a:latin typeface="Calibri" charset="0"/>
                          <a:ea typeface="Calibri" charset="0"/>
                          <a:cs typeface="Times New Roman" charset="0"/>
                        </a:rPr>
                        <a:t> 150 aporximadamente.</a:t>
                      </a:r>
                      <a:endParaRPr lang="es-ES_tradnl" sz="1400" b="1" dirty="0">
                        <a:solidFill>
                          <a:srgbClr val="002060"/>
                        </a:solidFill>
                        <a:effectLst/>
                        <a:latin typeface="Calibri" charset="0"/>
                        <a:ea typeface="Calibri" charset="0"/>
                        <a:cs typeface="Times New Roman" charset="0"/>
                      </a:endParaRPr>
                    </a:p>
                  </a:txBody>
                  <a:tcPr marL="68580" marR="68580" marT="0" marB="0"/>
                </a:tc>
              </a:tr>
            </a:tbl>
          </a:graphicData>
        </a:graphic>
      </p:graphicFrame>
    </p:spTree>
    <p:extLst>
      <p:ext uri="{BB962C8B-B14F-4D97-AF65-F5344CB8AC3E}">
        <p14:creationId xmlns:p14="http://schemas.microsoft.com/office/powerpoint/2010/main" val="1828466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_tradnl"/>
          </a:p>
        </p:txBody>
      </p:sp>
      <p:pic>
        <p:nvPicPr>
          <p:cNvPr id="4" name="image2.jpg"/>
          <p:cNvPicPr/>
          <p:nvPr/>
        </p:nvPicPr>
        <p:blipFill>
          <a:blip r:embed="rId2"/>
          <a:srcRect b="-28080"/>
          <a:stretch>
            <a:fillRect/>
          </a:stretch>
        </p:blipFill>
        <p:spPr>
          <a:xfrm>
            <a:off x="0" y="6947"/>
            <a:ext cx="12192000" cy="2344367"/>
          </a:xfrm>
          <a:prstGeom prst="rect">
            <a:avLst/>
          </a:prstGeom>
          <a:ln/>
        </p:spPr>
      </p:pic>
      <p:sp>
        <p:nvSpPr>
          <p:cNvPr id="7" name="Marcador de contenido 6"/>
          <p:cNvSpPr>
            <a:spLocks noGrp="1"/>
          </p:cNvSpPr>
          <p:nvPr>
            <p:ph idx="1"/>
          </p:nvPr>
        </p:nvSpPr>
        <p:spPr>
          <a:xfrm>
            <a:off x="1257300" y="638257"/>
            <a:ext cx="10515600" cy="4351338"/>
          </a:xfrm>
        </p:spPr>
        <p:txBody>
          <a:bodyPr/>
          <a:lstStyle/>
          <a:p>
            <a:pPr algn="ctr"/>
            <a:r>
              <a:rPr lang="es-ES_tradnl" dirty="0" smtClean="0">
                <a:solidFill>
                  <a:srgbClr val="002060"/>
                </a:solidFill>
              </a:rPr>
              <a:t>Regulación finalizada</a:t>
            </a:r>
            <a:endParaRPr lang="es-ES_tradnl" dirty="0">
              <a:solidFill>
                <a:srgbClr val="002060"/>
              </a:solidFill>
            </a:endParaRPr>
          </a:p>
        </p:txBody>
      </p:sp>
      <p:graphicFrame>
        <p:nvGraphicFramePr>
          <p:cNvPr id="3" name="Tabla 2"/>
          <p:cNvGraphicFramePr>
            <a:graphicFrameLocks noGrp="1"/>
          </p:cNvGraphicFramePr>
          <p:nvPr>
            <p:extLst>
              <p:ext uri="{D42A27DB-BD31-4B8C-83A1-F6EECF244321}">
                <p14:modId xmlns:p14="http://schemas.microsoft.com/office/powerpoint/2010/main" val="1575313597"/>
              </p:ext>
            </p:extLst>
          </p:nvPr>
        </p:nvGraphicFramePr>
        <p:xfrm>
          <a:off x="1971282" y="2112635"/>
          <a:ext cx="8538380" cy="2980737"/>
        </p:xfrm>
        <a:graphic>
          <a:graphicData uri="http://schemas.openxmlformats.org/drawingml/2006/table">
            <a:tbl>
              <a:tblPr firstRow="1" firstCol="1" bandRow="1">
                <a:tableStyleId>{5C22544A-7EE6-4342-B048-85BDC9FD1C3A}</a:tableStyleId>
              </a:tblPr>
              <a:tblGrid>
                <a:gridCol w="2710104"/>
                <a:gridCol w="3512933"/>
                <a:gridCol w="2315343"/>
              </a:tblGrid>
              <a:tr h="1113609">
                <a:tc>
                  <a:txBody>
                    <a:bodyPr/>
                    <a:lstStyle/>
                    <a:p>
                      <a:pPr>
                        <a:lnSpc>
                          <a:spcPct val="107000"/>
                        </a:lnSpc>
                        <a:spcAft>
                          <a:spcPts val="0"/>
                        </a:spcAft>
                      </a:pPr>
                      <a:r>
                        <a:rPr lang="es-CR" sz="1400" b="1" dirty="0">
                          <a:solidFill>
                            <a:srgbClr val="002060"/>
                          </a:solidFill>
                          <a:effectLst/>
                        </a:rPr>
                        <a:t>Metanol en bebidas aguardientes (vodka y ron)</a:t>
                      </a:r>
                      <a:endParaRPr lang="es-ES_tradnl" sz="1400" b="1" dirty="0">
                        <a:solidFill>
                          <a:srgbClr val="002060"/>
                        </a:solidFill>
                        <a:effectLst/>
                        <a:latin typeface="Calibri" charset="0"/>
                        <a:ea typeface="Calibri" charset="0"/>
                        <a:cs typeface="Times New Roman" charset="0"/>
                      </a:endParaRPr>
                    </a:p>
                  </a:txBody>
                  <a:tcPr marL="68580" marR="68580" marT="0" marB="0"/>
                </a:tc>
                <a:tc>
                  <a:txBody>
                    <a:bodyPr/>
                    <a:lstStyle/>
                    <a:p>
                      <a:pPr>
                        <a:lnSpc>
                          <a:spcPct val="107000"/>
                        </a:lnSpc>
                        <a:spcAft>
                          <a:spcPts val="0"/>
                        </a:spcAft>
                      </a:pPr>
                      <a:r>
                        <a:rPr lang="es-CR" sz="1400" b="1" dirty="0">
                          <a:solidFill>
                            <a:srgbClr val="002060"/>
                          </a:solidFill>
                          <a:effectLst/>
                        </a:rPr>
                        <a:t> </a:t>
                      </a:r>
                      <a:r>
                        <a:rPr lang="es-CR" sz="1400" b="1" dirty="0" smtClean="0">
                          <a:solidFill>
                            <a:srgbClr val="002060"/>
                          </a:solidFill>
                          <a:effectLst/>
                        </a:rPr>
                        <a:t>Establece</a:t>
                      </a:r>
                      <a:r>
                        <a:rPr lang="es-CR" sz="1400" b="1" baseline="0" dirty="0" smtClean="0">
                          <a:solidFill>
                            <a:srgbClr val="002060"/>
                          </a:solidFill>
                          <a:effectLst/>
                        </a:rPr>
                        <a:t> los límites permisibles de metanol en bebidas alcohólicas</a:t>
                      </a:r>
                      <a:endParaRPr lang="es-ES_tradnl" sz="1400" b="1" dirty="0">
                        <a:solidFill>
                          <a:srgbClr val="002060"/>
                        </a:solidFill>
                        <a:effectLst/>
                        <a:latin typeface="Calibri" charset="0"/>
                        <a:ea typeface="Calibri" charset="0"/>
                        <a:cs typeface="Times New Roman" charset="0"/>
                      </a:endParaRPr>
                    </a:p>
                  </a:txBody>
                  <a:tcPr marL="68580" marR="68580" marT="0" marB="0"/>
                </a:tc>
                <a:tc>
                  <a:txBody>
                    <a:bodyPr/>
                    <a:lstStyle/>
                    <a:p>
                      <a:pPr>
                        <a:lnSpc>
                          <a:spcPct val="107000"/>
                        </a:lnSpc>
                        <a:spcAft>
                          <a:spcPts val="0"/>
                        </a:spcAft>
                      </a:pPr>
                      <a:r>
                        <a:rPr lang="es-ES_tradnl" sz="1400" b="1" dirty="0" smtClean="0">
                          <a:solidFill>
                            <a:srgbClr val="002060"/>
                          </a:solidFill>
                          <a:effectLst/>
                          <a:latin typeface="Calibri" charset="0"/>
                          <a:ea typeface="Calibri" charset="0"/>
                          <a:cs typeface="Times New Roman" charset="0"/>
                        </a:rPr>
                        <a:t>Se encuentra en el Despacho Ministerial </a:t>
                      </a:r>
                    </a:p>
                    <a:p>
                      <a:pPr>
                        <a:lnSpc>
                          <a:spcPct val="107000"/>
                        </a:lnSpc>
                        <a:spcAft>
                          <a:spcPts val="0"/>
                        </a:spcAft>
                      </a:pPr>
                      <a:r>
                        <a:rPr lang="es-ES_tradnl" sz="1400" b="1" dirty="0" smtClean="0">
                          <a:solidFill>
                            <a:srgbClr val="002060"/>
                          </a:solidFill>
                          <a:effectLst/>
                          <a:latin typeface="Calibri" charset="0"/>
                          <a:ea typeface="Calibri" charset="0"/>
                          <a:cs typeface="Times New Roman" charset="0"/>
                        </a:rPr>
                        <a:t>(Oficio MS-AJ-CB-6496-2021)</a:t>
                      </a:r>
                      <a:endParaRPr lang="es-ES_tradnl" sz="1400" b="1" dirty="0">
                        <a:solidFill>
                          <a:srgbClr val="002060"/>
                        </a:solidFill>
                        <a:effectLst/>
                        <a:latin typeface="Calibri" charset="0"/>
                        <a:ea typeface="Calibri" charset="0"/>
                        <a:cs typeface="Times New Roman" charset="0"/>
                      </a:endParaRPr>
                    </a:p>
                  </a:txBody>
                  <a:tcPr marL="68580" marR="68580" marT="0" marB="0"/>
                </a:tc>
              </a:tr>
              <a:tr h="1867128">
                <a:tc>
                  <a:txBody>
                    <a:bodyPr/>
                    <a:lstStyle/>
                    <a:p>
                      <a:pPr>
                        <a:lnSpc>
                          <a:spcPct val="107000"/>
                        </a:lnSpc>
                        <a:spcAft>
                          <a:spcPts val="0"/>
                        </a:spcAft>
                      </a:pPr>
                      <a:r>
                        <a:rPr lang="es-CR" sz="1400" b="1" dirty="0">
                          <a:solidFill>
                            <a:srgbClr val="002060"/>
                          </a:solidFill>
                          <a:effectLst/>
                        </a:rPr>
                        <a:t>Modificación del RTCA 11.01.04:10 Productos Farmacéuticos. Estudios de Estabilidad de Medicamentos para uso Humano</a:t>
                      </a:r>
                      <a:endParaRPr lang="es-ES_tradnl" sz="1400" b="1" dirty="0">
                        <a:solidFill>
                          <a:srgbClr val="002060"/>
                        </a:solidFill>
                        <a:effectLst/>
                        <a:latin typeface="Calibri" charset="0"/>
                        <a:ea typeface="Calibri" charset="0"/>
                        <a:cs typeface="Times New Roman" charset="0"/>
                      </a:endParaRPr>
                    </a:p>
                  </a:txBody>
                  <a:tcPr marL="68580" marR="68580" marT="0" marB="0"/>
                </a:tc>
                <a:tc>
                  <a:txBody>
                    <a:bodyPr/>
                    <a:lstStyle/>
                    <a:p>
                      <a:pPr>
                        <a:lnSpc>
                          <a:spcPct val="107000"/>
                        </a:lnSpc>
                        <a:spcAft>
                          <a:spcPts val="0"/>
                        </a:spcAft>
                      </a:pPr>
                      <a:r>
                        <a:rPr lang="es-CR" sz="1400" b="1" dirty="0">
                          <a:solidFill>
                            <a:srgbClr val="002060"/>
                          </a:solidFill>
                          <a:effectLst/>
                        </a:rPr>
                        <a:t>Actualizar requisitos y corregir errores en el RTCA vigente</a:t>
                      </a:r>
                      <a:endParaRPr lang="es-ES_tradnl" sz="1400" b="1" dirty="0">
                        <a:solidFill>
                          <a:srgbClr val="002060"/>
                        </a:solidFill>
                        <a:effectLst/>
                        <a:latin typeface="Calibri" charset="0"/>
                        <a:ea typeface="Calibri" charset="0"/>
                        <a:cs typeface="Times New Roman" charset="0"/>
                      </a:endParaRPr>
                    </a:p>
                  </a:txBody>
                  <a:tcPr marL="68580" marR="68580" marT="0" marB="0"/>
                </a:tc>
                <a:tc>
                  <a:txBody>
                    <a:bodyPr/>
                    <a:lstStyle/>
                    <a:p>
                      <a:pPr>
                        <a:lnSpc>
                          <a:spcPct val="107000"/>
                        </a:lnSpc>
                        <a:spcAft>
                          <a:spcPts val="0"/>
                        </a:spcAft>
                      </a:pPr>
                      <a:r>
                        <a:rPr lang="es-CR" sz="1400" b="1" dirty="0">
                          <a:solidFill>
                            <a:srgbClr val="002060"/>
                          </a:solidFill>
                          <a:effectLst/>
                        </a:rPr>
                        <a:t>En Agenda de la Mesa de Medicamentos y Afines para iniciarse la discusión con los países de un borrador inicial.</a:t>
                      </a:r>
                      <a:endParaRPr lang="es-ES_tradnl" sz="1400" b="1" dirty="0">
                        <a:solidFill>
                          <a:srgbClr val="002060"/>
                        </a:solidFill>
                        <a:effectLst/>
                        <a:latin typeface="Calibri" charset="0"/>
                        <a:ea typeface="Calibri" charset="0"/>
                        <a:cs typeface="Times New Roman" charset="0"/>
                      </a:endParaRPr>
                    </a:p>
                  </a:txBody>
                  <a:tcPr marL="68580" marR="68580" marT="0" marB="0"/>
                </a:tc>
              </a:tr>
            </a:tbl>
          </a:graphicData>
        </a:graphic>
      </p:graphicFrame>
    </p:spTree>
    <p:extLst>
      <p:ext uri="{BB962C8B-B14F-4D97-AF65-F5344CB8AC3E}">
        <p14:creationId xmlns:p14="http://schemas.microsoft.com/office/powerpoint/2010/main" val="8484451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_tradnl" dirty="0" smtClean="0">
                <a:solidFill>
                  <a:srgbClr val="002060"/>
                </a:solidFill>
              </a:rPr>
              <a:t/>
            </a:r>
            <a:br>
              <a:rPr lang="es-ES_tradnl" dirty="0" smtClean="0">
                <a:solidFill>
                  <a:srgbClr val="002060"/>
                </a:solidFill>
              </a:rPr>
            </a:br>
            <a:r>
              <a:rPr lang="es-ES_tradnl" dirty="0" smtClean="0">
                <a:solidFill>
                  <a:srgbClr val="002060"/>
                </a:solidFill>
              </a:rPr>
              <a:t>Datos vacunas COVID-19</a:t>
            </a:r>
            <a:endParaRPr lang="es-ES_tradnl" dirty="0">
              <a:solidFill>
                <a:srgbClr val="002060"/>
              </a:solidFill>
            </a:endParaRPr>
          </a:p>
        </p:txBody>
      </p:sp>
      <p:sp>
        <p:nvSpPr>
          <p:cNvPr id="3" name="Subtítulo 2"/>
          <p:cNvSpPr>
            <a:spLocks noGrp="1"/>
          </p:cNvSpPr>
          <p:nvPr>
            <p:ph type="subTitle" idx="1"/>
          </p:nvPr>
        </p:nvSpPr>
        <p:spPr/>
        <p:txBody>
          <a:bodyPr/>
          <a:lstStyle/>
          <a:p>
            <a:endParaRPr lang="es-ES_tradnl" dirty="0"/>
          </a:p>
        </p:txBody>
      </p:sp>
      <p:pic>
        <p:nvPicPr>
          <p:cNvPr id="4" name="image2.jpg"/>
          <p:cNvPicPr/>
          <p:nvPr/>
        </p:nvPicPr>
        <p:blipFill>
          <a:blip r:embed="rId2"/>
          <a:srcRect b="-28080"/>
          <a:stretch>
            <a:fillRect/>
          </a:stretch>
        </p:blipFill>
        <p:spPr>
          <a:xfrm>
            <a:off x="0" y="6947"/>
            <a:ext cx="12192000" cy="2344367"/>
          </a:xfrm>
          <a:prstGeom prst="rect">
            <a:avLst/>
          </a:prstGeom>
          <a:ln/>
        </p:spPr>
      </p:pic>
      <p:pic>
        <p:nvPicPr>
          <p:cNvPr id="5" name="Imagen 4"/>
          <p:cNvPicPr>
            <a:picLocks noChangeAspect="1"/>
          </p:cNvPicPr>
          <p:nvPr/>
        </p:nvPicPr>
        <p:blipFill>
          <a:blip r:embed="rId3"/>
          <a:stretch>
            <a:fillRect/>
          </a:stretch>
        </p:blipFill>
        <p:spPr>
          <a:xfrm>
            <a:off x="0" y="4867327"/>
            <a:ext cx="4040947" cy="1990673"/>
          </a:xfrm>
          <a:prstGeom prst="rect">
            <a:avLst/>
          </a:prstGeom>
        </p:spPr>
      </p:pic>
    </p:spTree>
    <p:extLst>
      <p:ext uri="{BB962C8B-B14F-4D97-AF65-F5344CB8AC3E}">
        <p14:creationId xmlns:p14="http://schemas.microsoft.com/office/powerpoint/2010/main" val="5365326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_tradnl"/>
          </a:p>
        </p:txBody>
      </p:sp>
      <p:pic>
        <p:nvPicPr>
          <p:cNvPr id="4" name="image2.jpg"/>
          <p:cNvPicPr/>
          <p:nvPr/>
        </p:nvPicPr>
        <p:blipFill>
          <a:blip r:embed="rId2"/>
          <a:srcRect b="-28080"/>
          <a:stretch>
            <a:fillRect/>
          </a:stretch>
        </p:blipFill>
        <p:spPr>
          <a:xfrm>
            <a:off x="0" y="6947"/>
            <a:ext cx="12192000" cy="2344367"/>
          </a:xfrm>
          <a:prstGeom prst="rect">
            <a:avLst/>
          </a:prstGeom>
          <a:ln/>
        </p:spPr>
      </p:pic>
      <p:sp>
        <p:nvSpPr>
          <p:cNvPr id="7" name="Marcador de contenido 6"/>
          <p:cNvSpPr>
            <a:spLocks noGrp="1"/>
          </p:cNvSpPr>
          <p:nvPr>
            <p:ph idx="1"/>
          </p:nvPr>
        </p:nvSpPr>
        <p:spPr>
          <a:xfrm>
            <a:off x="1257300" y="638256"/>
            <a:ext cx="10515600" cy="6118803"/>
          </a:xfrm>
        </p:spPr>
        <p:txBody>
          <a:bodyPr>
            <a:normAutofit fontScale="70000" lnSpcReduction="20000"/>
          </a:bodyPr>
          <a:lstStyle/>
          <a:p>
            <a:pPr algn="ctr"/>
            <a:endParaRPr lang="es-CR" dirty="0" smtClean="0">
              <a:solidFill>
                <a:srgbClr val="002060"/>
              </a:solidFill>
            </a:endParaRPr>
          </a:p>
          <a:p>
            <a:pPr algn="ctr"/>
            <a:endParaRPr lang="es-CR" sz="2400" dirty="0">
              <a:solidFill>
                <a:srgbClr val="002060"/>
              </a:solidFill>
            </a:endParaRPr>
          </a:p>
          <a:p>
            <a:pPr algn="ctr"/>
            <a:r>
              <a:rPr lang="es-CR" sz="2400" b="1" dirty="0" smtClean="0">
                <a:solidFill>
                  <a:srgbClr val="002060"/>
                </a:solidFill>
              </a:rPr>
              <a:t>Datos </a:t>
            </a:r>
            <a:r>
              <a:rPr lang="es-CR" sz="2400" b="1" dirty="0" smtClean="0">
                <a:solidFill>
                  <a:srgbClr val="002060"/>
                </a:solidFill>
              </a:rPr>
              <a:t>acumulados de farmacovigilancia sobre vacunas COVID-19 al 31 de octubre de 2021</a:t>
            </a:r>
            <a:endParaRPr lang="es-ES_tradnl" sz="2400" b="1" dirty="0" smtClean="0">
              <a:solidFill>
                <a:srgbClr val="002060"/>
              </a:solidFill>
            </a:endParaRPr>
          </a:p>
          <a:p>
            <a:pPr lvl="0"/>
            <a:endParaRPr lang="es-CR" sz="2600" dirty="0" smtClean="0">
              <a:solidFill>
                <a:srgbClr val="002060"/>
              </a:solidFill>
            </a:endParaRPr>
          </a:p>
          <a:p>
            <a:pPr lvl="0"/>
            <a:r>
              <a:rPr lang="es-CR" sz="2600" dirty="0" smtClean="0">
                <a:solidFill>
                  <a:srgbClr val="002060"/>
                </a:solidFill>
              </a:rPr>
              <a:t>Desde </a:t>
            </a:r>
            <a:r>
              <a:rPr lang="es-CR" sz="2600" dirty="0">
                <a:solidFill>
                  <a:srgbClr val="002060"/>
                </a:solidFill>
              </a:rPr>
              <a:t>el 24 de diciembre de 2020 hasta el 29 de octubre de 2021, El Centro Nacional de Farmacovigilancia ha analizado un total de 56 reportes de Eventos Supuestamente Atribuibles a la Vacunación e Inmunización (ESAVI) considerados graves. </a:t>
            </a:r>
            <a:endParaRPr lang="es-ES_tradnl" sz="2600" dirty="0">
              <a:solidFill>
                <a:srgbClr val="002060"/>
              </a:solidFill>
            </a:endParaRPr>
          </a:p>
          <a:p>
            <a:pPr lvl="0"/>
            <a:r>
              <a:rPr lang="es-CR" sz="2600" dirty="0">
                <a:solidFill>
                  <a:srgbClr val="002060"/>
                </a:solidFill>
              </a:rPr>
              <a:t>Desde el 24 de diciembre de 2020 hasta el 15 de noviembre de 2021, se han vacunado en Costa Rica un total de 6 878 077 personas.  </a:t>
            </a:r>
            <a:endParaRPr lang="es-ES_tradnl" sz="2600" dirty="0">
              <a:solidFill>
                <a:srgbClr val="002060"/>
              </a:solidFill>
            </a:endParaRPr>
          </a:p>
          <a:p>
            <a:pPr lvl="0"/>
            <a:r>
              <a:rPr lang="es-CR" sz="2600" dirty="0">
                <a:solidFill>
                  <a:srgbClr val="002060"/>
                </a:solidFill>
              </a:rPr>
              <a:t>A fecha 31 de octubre de 2021 el Centro Nacional de Farmacovigilancia (CNFV) recibió un total de 6323 notificaciones de ESAVI, de las cuales al 29 de octubre de 2021 se han analizado un total de 6124 notificaciones con la vacuna Pfizer – BioNTech.</a:t>
            </a:r>
            <a:endParaRPr lang="es-ES_tradnl" sz="2600" dirty="0">
              <a:solidFill>
                <a:srgbClr val="002060"/>
              </a:solidFill>
            </a:endParaRPr>
          </a:p>
          <a:p>
            <a:pPr lvl="0"/>
            <a:r>
              <a:rPr lang="es-CR" sz="2600" dirty="0">
                <a:solidFill>
                  <a:srgbClr val="002060"/>
                </a:solidFill>
              </a:rPr>
              <a:t>Desde el 19 de abril de 2021 hasta el 31 de octubre de 2021 se han recibido un total de 3311 ESAVI con la vacuna contra la Covid-19 de AstraZeneca, de los cuales al 29 de octubre de 2021 se han analizado un total de 3031 reportes.  </a:t>
            </a:r>
            <a:endParaRPr lang="es-ES_tradnl" sz="2600" dirty="0">
              <a:solidFill>
                <a:srgbClr val="002060"/>
              </a:solidFill>
            </a:endParaRPr>
          </a:p>
          <a:p>
            <a:pPr lvl="0"/>
            <a:r>
              <a:rPr lang="es-CR" sz="2600" dirty="0">
                <a:solidFill>
                  <a:srgbClr val="002060"/>
                </a:solidFill>
              </a:rPr>
              <a:t>Los eventos más frecuentes notificados con la vacuna de Pfizer – BioNTech son los relacionados con el sistema nervioso central como la cefalea, trastornos en el punto de aplicación o dolor local, trastornos generales como fiebre o febrícula y los trastornos de la piel como la erupción cutánea. </a:t>
            </a:r>
            <a:endParaRPr lang="es-ES_tradnl" sz="2600" dirty="0">
              <a:solidFill>
                <a:srgbClr val="002060"/>
              </a:solidFill>
            </a:endParaRPr>
          </a:p>
          <a:p>
            <a:pPr lvl="0"/>
            <a:r>
              <a:rPr lang="es-CR" sz="2600" dirty="0">
                <a:solidFill>
                  <a:srgbClr val="002060"/>
                </a:solidFill>
              </a:rPr>
              <a:t>En el caso de la vacuna de AstraZeneca los eventos más notificados son los relacionados con el sistema nervioso central como la cefalea, trastornos generales como fiebre o febrícula y los trastornos musculares como mialgias. </a:t>
            </a:r>
            <a:endParaRPr lang="es-ES_tradnl" sz="2600" dirty="0">
              <a:solidFill>
                <a:srgbClr val="002060"/>
              </a:solidFill>
            </a:endParaRPr>
          </a:p>
          <a:p>
            <a:pPr lvl="0"/>
            <a:r>
              <a:rPr lang="es-CR" sz="2600" dirty="0" smtClean="0">
                <a:solidFill>
                  <a:srgbClr val="002060"/>
                </a:solidFill>
              </a:rPr>
              <a:t>El </a:t>
            </a:r>
            <a:r>
              <a:rPr lang="es-CR" sz="2600" dirty="0">
                <a:solidFill>
                  <a:srgbClr val="002060"/>
                </a:solidFill>
              </a:rPr>
              <a:t>CNFV seguirá informando de los eventos notificados y de cualquier nueva información relevante que pudiera surgir sobre posibles nuevos eventos relacionados a estas vacunas.</a:t>
            </a:r>
            <a:endParaRPr lang="es-ES_tradnl" sz="2600" dirty="0">
              <a:solidFill>
                <a:srgbClr val="002060"/>
              </a:solidFill>
            </a:endParaRPr>
          </a:p>
          <a:p>
            <a:endParaRPr lang="es-ES_tradnl" dirty="0">
              <a:solidFill>
                <a:srgbClr val="002060"/>
              </a:solidFill>
            </a:endParaRPr>
          </a:p>
        </p:txBody>
      </p:sp>
    </p:spTree>
    <p:extLst>
      <p:ext uri="{BB962C8B-B14F-4D97-AF65-F5344CB8AC3E}">
        <p14:creationId xmlns:p14="http://schemas.microsoft.com/office/powerpoint/2010/main" val="174311605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AE17ACB4F7380488FE7CC390D34482B" ma:contentTypeVersion="13" ma:contentTypeDescription="Create a new document." ma:contentTypeScope="" ma:versionID="ffc7ef8f03561540a91be91ad3d83b8d">
  <xsd:schema xmlns:xsd="http://www.w3.org/2001/XMLSchema" xmlns:xs="http://www.w3.org/2001/XMLSchema" xmlns:p="http://schemas.microsoft.com/office/2006/metadata/properties" xmlns:ns2="749aca4f-b609-4ccd-b6bf-67e74b13023c" xmlns:ns3="9df85fcb-0c92-443c-81bb-a15c27339fa1" targetNamespace="http://schemas.microsoft.com/office/2006/metadata/properties" ma:root="true" ma:fieldsID="ad39bbeec88fe29ed4af2c0791abd6af" ns2:_="" ns3:_="">
    <xsd:import namespace="749aca4f-b609-4ccd-b6bf-67e74b13023c"/>
    <xsd:import namespace="9df85fcb-0c92-443c-81bb-a15c27339fa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EventHashCode" minOccurs="0"/>
                <xsd:element ref="ns3:MediaServiceGenerationTime" minOccurs="0"/>
                <xsd:element ref="ns3:MediaServiceAutoTags" minOccurs="0"/>
                <xsd:element ref="ns3:MediaServiceOCR" minOccurs="0"/>
                <xsd:element ref="ns3:MediaServiceAutoKeyPoints" minOccurs="0"/>
                <xsd:element ref="ns3:MediaServiceKeyPoints" minOccurs="0"/>
                <xsd:element ref="ns3:MediaServiceDateTaken" minOccurs="0"/>
                <xsd:element ref="ns3:MediaServiceLoca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9aca4f-b609-4ccd-b6bf-67e74b13023c"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df85fcb-0c92-443c-81bb-a15c27339fa1"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9B0D24E-62B5-4244-9BED-735AB6BCF45C}"/>
</file>

<file path=customXml/itemProps2.xml><?xml version="1.0" encoding="utf-8"?>
<ds:datastoreItem xmlns:ds="http://schemas.openxmlformats.org/officeDocument/2006/customXml" ds:itemID="{E33217B7-E686-4617-949C-E3DAA958F5C3}"/>
</file>

<file path=customXml/itemProps3.xml><?xml version="1.0" encoding="utf-8"?>
<ds:datastoreItem xmlns:ds="http://schemas.openxmlformats.org/officeDocument/2006/customXml" ds:itemID="{CA60D3D5-ECF8-464A-875D-159A8B5770CB}"/>
</file>

<file path=docProps/app.xml><?xml version="1.0" encoding="utf-8"?>
<Properties xmlns="http://schemas.openxmlformats.org/officeDocument/2006/extended-properties" xmlns:vt="http://schemas.openxmlformats.org/officeDocument/2006/docPropsVTypes">
  <TotalTime>198</TotalTime>
  <Words>993</Words>
  <Application>Microsoft Macintosh PowerPoint</Application>
  <PresentationFormat>Panorámica</PresentationFormat>
  <Paragraphs>68</Paragraphs>
  <Slides>7</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7</vt:i4>
      </vt:variant>
    </vt:vector>
  </HeadingPairs>
  <TitlesOfParts>
    <vt:vector size="12" baseType="lpstr">
      <vt:lpstr>Calibri</vt:lpstr>
      <vt:lpstr>Calibri Light</vt:lpstr>
      <vt:lpstr>Times New Roman</vt:lpstr>
      <vt:lpstr>Arial</vt:lpstr>
      <vt:lpstr>Tema de Office</vt:lpstr>
      <vt:lpstr>Reglamentos </vt:lpstr>
      <vt:lpstr>Presentación de PowerPoint</vt:lpstr>
      <vt:lpstr>Presentación de PowerPoint</vt:lpstr>
      <vt:lpstr>Presentación de PowerPoint</vt:lpstr>
      <vt:lpstr>Presentación de PowerPoint</vt:lpstr>
      <vt:lpstr> Datos vacunas COVID-19</vt:lpstr>
      <vt:lpstr>Presentación de PowerPoint</vt:lpstr>
    </vt:vector>
  </TitlesOfParts>
  <Company/>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Reglamentos </dc:title>
  <dc:creator>Xiomara Vega</dc:creator>
  <cp:lastModifiedBy>Xiomara Vega</cp:lastModifiedBy>
  <cp:revision>11</cp:revision>
  <dcterms:created xsi:type="dcterms:W3CDTF">2021-12-03T03:01:22Z</dcterms:created>
  <dcterms:modified xsi:type="dcterms:W3CDTF">2021-12-03T16:35:15Z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0x0101003AE17ACB4F7380488FE7CC390D34482B</vt:lpwstr>
  </property>
</Properties>
</file>