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20"/>
  </p:notesMasterIdLst>
  <p:sldIdLst>
    <p:sldId id="256" r:id="rId5"/>
    <p:sldId id="257" r:id="rId6"/>
    <p:sldId id="258" r:id="rId7"/>
    <p:sldId id="266" r:id="rId8"/>
    <p:sldId id="259" r:id="rId9"/>
    <p:sldId id="260" r:id="rId10"/>
    <p:sldId id="262" r:id="rId11"/>
    <p:sldId id="267" r:id="rId12"/>
    <p:sldId id="268" r:id="rId13"/>
    <p:sldId id="271" r:id="rId14"/>
    <p:sldId id="269" r:id="rId15"/>
    <p:sldId id="270" r:id="rId16"/>
    <p:sldId id="272" r:id="rId17"/>
    <p:sldId id="261" r:id="rId18"/>
    <p:sldId id="264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1" roundtripDataSignature="AMtx7mhzSJPbJWtNJdTcllc9dVIMCYdNF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customschemas.google.com/relationships/presentationmetadata" Target="meta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8390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4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1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1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title" idx="4294967295"/>
          </p:nvPr>
        </p:nvSpPr>
        <p:spPr>
          <a:xfrm>
            <a:off x="1990481" y="1331382"/>
            <a:ext cx="5377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Comisión de Enlace Salud, Industria y Comercio</a:t>
            </a:r>
            <a:r>
              <a:rPr lang="es-E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s-E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(COESAINCO DE N°38894-S)</a:t>
            </a:r>
            <a:endParaRPr b="1" dirty="0">
              <a:solidFill>
                <a:srgbClr val="18498C"/>
              </a:solidFill>
            </a:endParaRPr>
          </a:p>
        </p:txBody>
      </p:sp>
      <p:pic>
        <p:nvPicPr>
          <p:cNvPr id="55" name="Google Shape;55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4625" y="115625"/>
            <a:ext cx="2587800" cy="109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014" y="297750"/>
            <a:ext cx="1146511" cy="572701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>
            <a:spLocks noGrp="1"/>
          </p:cNvSpPr>
          <p:nvPr>
            <p:ph type="title" idx="4294967295"/>
          </p:nvPr>
        </p:nvSpPr>
        <p:spPr>
          <a:xfrm>
            <a:off x="1990481" y="3013462"/>
            <a:ext cx="5271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 rtl="0" fontAlgn="base"/>
            <a:r>
              <a:rPr lang="es-CR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Priscilla Herrera García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6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es-CR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Dirección de Regulación Productos de Interés Sanitario 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6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es-CR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03 de marzo 2023</a:t>
            </a:r>
            <a:endParaRPr lang="es-CR" sz="16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3E2E3590-6196-A3E1-3B88-76DFD5AC2F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065" y="133165"/>
            <a:ext cx="4463942" cy="438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688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47229C21-8BEF-D10E-589E-3903C467F3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600" y="211686"/>
            <a:ext cx="5944115" cy="395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616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53471BD-35BC-3B98-2ECB-0E7465918B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212" y="830247"/>
            <a:ext cx="5405576" cy="2777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2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3A322F-6F55-2A69-0B4A-BC78B1DC4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419" dirty="0"/>
              <a:t>Gráfico comparativo, trámites de registro 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6C7A2E63-92A7-D516-E57F-0BA1CAF01A59}"/>
              </a:ext>
            </a:extLst>
          </p:cNvPr>
          <p:cNvGrpSpPr/>
          <p:nvPr/>
        </p:nvGrpSpPr>
        <p:grpSpPr>
          <a:xfrm>
            <a:off x="1219823" y="1146313"/>
            <a:ext cx="7395539" cy="3775614"/>
            <a:chOff x="804388" y="661182"/>
            <a:chExt cx="10604510" cy="5556738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768BB6C4-5FF3-BAB1-B417-A81C844C8F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4388" y="661182"/>
              <a:ext cx="10604510" cy="5556738"/>
            </a:xfrm>
            <a:prstGeom prst="rect">
              <a:avLst/>
            </a:prstGeom>
            <a:ln w="38100">
              <a:noFill/>
            </a:ln>
          </p:spPr>
        </p:pic>
        <p:cxnSp>
          <p:nvCxnSpPr>
            <p:cNvPr id="6" name="Conector recto de flecha 5">
              <a:extLst>
                <a:ext uri="{FF2B5EF4-FFF2-40B4-BE49-F238E27FC236}">
                  <a16:creationId xmlns:a16="http://schemas.microsoft.com/office/drawing/2014/main" id="{4914DC10-F502-EF31-EFCF-CE68C37BD583}"/>
                </a:ext>
              </a:extLst>
            </p:cNvPr>
            <p:cNvCxnSpPr>
              <a:cxnSpLocks/>
            </p:cNvCxnSpPr>
            <p:nvPr/>
          </p:nvCxnSpPr>
          <p:spPr>
            <a:xfrm>
              <a:off x="3305908" y="2785403"/>
              <a:ext cx="0" cy="391055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ector recto de flecha 6">
              <a:extLst>
                <a:ext uri="{FF2B5EF4-FFF2-40B4-BE49-F238E27FC236}">
                  <a16:creationId xmlns:a16="http://schemas.microsoft.com/office/drawing/2014/main" id="{7618D3D8-4334-38C3-0A64-ACDAC16F91EC}"/>
                </a:ext>
              </a:extLst>
            </p:cNvPr>
            <p:cNvCxnSpPr>
              <a:cxnSpLocks/>
            </p:cNvCxnSpPr>
            <p:nvPr/>
          </p:nvCxnSpPr>
          <p:spPr>
            <a:xfrm>
              <a:off x="5624733" y="2518117"/>
              <a:ext cx="0" cy="886264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ctor recto de flecha 7">
              <a:extLst>
                <a:ext uri="{FF2B5EF4-FFF2-40B4-BE49-F238E27FC236}">
                  <a16:creationId xmlns:a16="http://schemas.microsoft.com/office/drawing/2014/main" id="{AD7FA745-5814-552B-A33E-F47AA19DE40A}"/>
                </a:ext>
              </a:extLst>
            </p:cNvPr>
            <p:cNvCxnSpPr>
              <a:cxnSpLocks/>
            </p:cNvCxnSpPr>
            <p:nvPr/>
          </p:nvCxnSpPr>
          <p:spPr>
            <a:xfrm>
              <a:off x="8801686" y="2062088"/>
              <a:ext cx="0" cy="828823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ctor recto de flecha 8">
              <a:extLst>
                <a:ext uri="{FF2B5EF4-FFF2-40B4-BE49-F238E27FC236}">
                  <a16:creationId xmlns:a16="http://schemas.microsoft.com/office/drawing/2014/main" id="{AF63D59C-F31A-34D9-80C0-CF976BBA1323}"/>
                </a:ext>
              </a:extLst>
            </p:cNvPr>
            <p:cNvCxnSpPr>
              <a:cxnSpLocks/>
            </p:cNvCxnSpPr>
            <p:nvPr/>
          </p:nvCxnSpPr>
          <p:spPr>
            <a:xfrm>
              <a:off x="9629335" y="1659988"/>
              <a:ext cx="0" cy="827647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cto de flecha 9">
              <a:extLst>
                <a:ext uri="{FF2B5EF4-FFF2-40B4-BE49-F238E27FC236}">
                  <a16:creationId xmlns:a16="http://schemas.microsoft.com/office/drawing/2014/main" id="{D2E59FC6-3AE5-6C64-5198-BDC2FC0C39DF}"/>
                </a:ext>
              </a:extLst>
            </p:cNvPr>
            <p:cNvCxnSpPr>
              <a:cxnSpLocks/>
            </p:cNvCxnSpPr>
            <p:nvPr/>
          </p:nvCxnSpPr>
          <p:spPr>
            <a:xfrm>
              <a:off x="10220178" y="1233855"/>
              <a:ext cx="0" cy="946637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cto de flecha 10">
              <a:extLst>
                <a:ext uri="{FF2B5EF4-FFF2-40B4-BE49-F238E27FC236}">
                  <a16:creationId xmlns:a16="http://schemas.microsoft.com/office/drawing/2014/main" id="{3F2CADC0-6916-32F3-2F89-6872169E58AF}"/>
                </a:ext>
              </a:extLst>
            </p:cNvPr>
            <p:cNvCxnSpPr>
              <a:cxnSpLocks/>
            </p:cNvCxnSpPr>
            <p:nvPr/>
          </p:nvCxnSpPr>
          <p:spPr>
            <a:xfrm>
              <a:off x="6396113" y="2377440"/>
              <a:ext cx="0" cy="799018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487266B0-EF84-8329-EE25-DE66E842C18F}"/>
                </a:ext>
              </a:extLst>
            </p:cNvPr>
            <p:cNvSpPr/>
            <p:nvPr/>
          </p:nvSpPr>
          <p:spPr>
            <a:xfrm>
              <a:off x="7648139" y="2307100"/>
              <a:ext cx="679923" cy="631875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CR"/>
            </a:p>
          </p:txBody>
        </p:sp>
      </p:grpSp>
    </p:spTree>
    <p:extLst>
      <p:ext uri="{BB962C8B-B14F-4D97-AF65-F5344CB8AC3E}">
        <p14:creationId xmlns:p14="http://schemas.microsoft.com/office/powerpoint/2010/main" val="3545590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E967A4-B3F7-0395-C82F-B14313262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419" b="1" dirty="0"/>
              <a:t>Asuntos varios 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A1ED366-2FA2-365C-AD7E-5C50F33093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b="0" i="0" u="none" strike="noStrike" dirty="0">
              <a:solidFill>
                <a:srgbClr val="000000"/>
              </a:solidFill>
              <a:effectLst/>
              <a:latin typeface="-apple-system"/>
            </a:endParaRPr>
          </a:p>
          <a:p>
            <a:pPr marL="114300" indent="0" algn="l" rtl="0" fontAlgn="base">
              <a:buNone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8.1 </a:t>
            </a:r>
            <a:r>
              <a:rPr lang="es-419" dirty="0">
                <a:solidFill>
                  <a:srgbClr val="000000"/>
                </a:solidFill>
                <a:latin typeface="Arial" panose="020B0604020202020204" pitchFamily="34" charset="0"/>
              </a:rPr>
              <a:t>Trámites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CTI</a:t>
            </a:r>
          </a:p>
          <a:p>
            <a:pPr marL="114300" indent="0" algn="l" rtl="0" fontAlgn="base">
              <a:buNone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14300" indent="0" fontAlgn="base">
              <a:buNone/>
            </a:pPr>
            <a:r>
              <a:rPr lang="es-CR" b="0" i="0" u="none" strike="noStrike" dirty="0">
                <a:solidFill>
                  <a:srgbClr val="000000"/>
                </a:solidFill>
                <a:effectLst/>
                <a:latin typeface="-apple-system"/>
              </a:rPr>
              <a:t>8.2 </a:t>
            </a: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</a:rPr>
              <a:t>Fecha próxima reunión 26 de mayo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7952892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title" idx="4294967295"/>
          </p:nvPr>
        </p:nvSpPr>
        <p:spPr>
          <a:xfrm>
            <a:off x="1990481" y="1331382"/>
            <a:ext cx="5377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Comisión de Enlace Salud, Industria y Comercio</a:t>
            </a:r>
            <a:r>
              <a:rPr lang="es-E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s-E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s-E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(COESAINCO DE N°38894-S)</a:t>
            </a:r>
            <a:endParaRPr b="1" dirty="0">
              <a:solidFill>
                <a:srgbClr val="18498C"/>
              </a:solidFill>
            </a:endParaRPr>
          </a:p>
        </p:txBody>
      </p:sp>
      <p:pic>
        <p:nvPicPr>
          <p:cNvPr id="55" name="Google Shape;55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4625" y="115625"/>
            <a:ext cx="2587800" cy="109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014" y="297750"/>
            <a:ext cx="1146511" cy="572701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>
            <a:spLocks noGrp="1"/>
          </p:cNvSpPr>
          <p:nvPr>
            <p:ph type="title" idx="4294967295"/>
          </p:nvPr>
        </p:nvSpPr>
        <p:spPr>
          <a:xfrm>
            <a:off x="1990481" y="3013462"/>
            <a:ext cx="5271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algn="ctr" rtl="0" fontAlgn="base"/>
            <a:r>
              <a:rPr lang="es-CR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Priscilla Herrera García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6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es-CR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Dirección de Regulación Productos de Interés Sanitario 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600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es-CR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03 de marzo 2023</a:t>
            </a:r>
            <a:endParaRPr lang="es-CR" sz="16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243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DDF3ED-D3D0-DEA5-2CE8-B658B85CD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R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Agenda</a:t>
            </a:r>
            <a:endParaRPr lang="es-419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4187DE-8FDC-240C-263C-19ACB31515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114300" indent="0" algn="l" rtl="0" fontAlgn="base">
              <a:buNone/>
            </a:pPr>
            <a:r>
              <a:rPr lang="es-419" sz="1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Bienvenida  </a:t>
            </a:r>
            <a:r>
              <a:rPr lang="en-US" sz="19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marL="114300" indent="0" algn="just" rtl="0" fontAlgn="base">
              <a:buNone/>
            </a:pPr>
            <a:r>
              <a:rPr lang="es-419" sz="1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Capítulo I. Aprobación de la Agenda para la Sesión Ordinaria No. 01-2023 </a:t>
            </a:r>
            <a:r>
              <a:rPr lang="en-US" sz="19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marL="114300" indent="0" algn="just" rtl="0" fontAlgn="base">
              <a:buNone/>
            </a:pPr>
            <a:r>
              <a:rPr lang="es-419" sz="1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Capítulo II: Aprobación del Acta No. 05-2022 </a:t>
            </a:r>
            <a:r>
              <a:rPr lang="en-US" sz="19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marL="114300" indent="0" algn="just" rtl="0" fontAlgn="base">
              <a:buNone/>
            </a:pPr>
            <a:r>
              <a:rPr lang="es-419" sz="1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Capítulo III: Seguimiento de acuerdos sesión No. 05-2022. </a:t>
            </a:r>
            <a:r>
              <a:rPr lang="en-US" sz="19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marL="114300" indent="0" algn="just" rtl="0" fontAlgn="base">
              <a:buNone/>
            </a:pPr>
            <a:r>
              <a:rPr lang="es-419" sz="1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Capítulo IV: Comentarios al oficio </a:t>
            </a:r>
            <a:r>
              <a:rPr lang="es-419" sz="1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MS-DRPIS-368-2023. </a:t>
            </a:r>
            <a:r>
              <a:rPr lang="es-419" sz="1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Estatus de la Reglamentación en Proceso, Finalizada, y aquella que ya está publicada.  </a:t>
            </a:r>
            <a:r>
              <a:rPr lang="en-US" sz="19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marL="114300" indent="0" algn="just" rtl="0" fontAlgn="base">
              <a:buNone/>
            </a:pPr>
            <a:r>
              <a:rPr lang="es-419" sz="1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Capítulo V: Tiempos de atención de solicitudes de registro sanitario. </a:t>
            </a:r>
            <a:r>
              <a:rPr lang="en-US" sz="19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marL="114300" indent="0" algn="just" rtl="0" fontAlgn="base">
              <a:buNone/>
            </a:pPr>
            <a:r>
              <a:rPr lang="es-419" sz="19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Capítulo VI: </a:t>
            </a:r>
            <a:r>
              <a:rPr lang="es-419" sz="1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Capítulo VII: Asuntos varios. </a:t>
            </a:r>
            <a:r>
              <a:rPr lang="en-US" sz="1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marL="114300" indent="0" algn="just" fontAlgn="base">
              <a:buNone/>
            </a:pPr>
            <a:r>
              <a:rPr lang="en-US" sz="1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1. </a:t>
            </a:r>
            <a:r>
              <a:rPr lang="es-419" sz="1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Trámites</a:t>
            </a:r>
            <a:r>
              <a:rPr lang="en-US" sz="1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CTI</a:t>
            </a:r>
          </a:p>
          <a:p>
            <a:pPr marL="114300" indent="0" algn="just" fontAlgn="base">
              <a:buNone/>
            </a:pPr>
            <a:r>
              <a:rPr lang="es-CR" sz="1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2. Fecha próxima reunión 28 de abril</a:t>
            </a:r>
          </a:p>
          <a:p>
            <a:pPr marL="114300" indent="0" algn="just" fontAlgn="base">
              <a:buNone/>
            </a:pPr>
            <a:endParaRPr lang="en-US" sz="19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487063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DD307D-77E7-DE88-C65E-EEF2659F8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809357"/>
            <a:ext cx="8520600" cy="572700"/>
          </a:xfrm>
        </p:spPr>
        <p:txBody>
          <a:bodyPr>
            <a:normAutofit fontScale="90000"/>
          </a:bodyPr>
          <a:lstStyle/>
          <a:p>
            <a:pPr algn="ctr"/>
            <a:r>
              <a:rPr lang="es-419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Aprobación del Acta No. 05-2022 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  <a:br>
              <a:rPr lang="en-US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endParaRPr lang="es-419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0443563-2D77-C3B0-9CFF-D5C7280C1B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 algn="ctr" rtl="0" fontAlgn="base">
              <a:buNone/>
            </a:pPr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s-419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s-419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14300" indent="0" algn="ctr" rtl="0" fontAlgn="base">
              <a:buNone/>
            </a:pPr>
            <a:r>
              <a:rPr lang="es-C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Priscilla Herrera García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14300" indent="0" algn="ctr" rtl="0" fontAlgn="base">
              <a:buNone/>
            </a:pPr>
            <a:r>
              <a:rPr lang="es-CR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Dirección de Regulación Productos de Interés Sanitario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1003904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CECF8F-94E5-0179-3560-54FD76455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581" y="873650"/>
            <a:ext cx="8520600" cy="572700"/>
          </a:xfrm>
        </p:spPr>
        <p:txBody>
          <a:bodyPr>
            <a:normAutofit fontScale="90000"/>
          </a:bodyPr>
          <a:lstStyle/>
          <a:p>
            <a:pPr algn="ctr"/>
            <a:r>
              <a:rPr lang="es-419" sz="2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Seguimiento de acuerdos sesión No. 05-2022. </a:t>
            </a:r>
            <a:br>
              <a:rPr lang="es-419" dirty="0"/>
            </a:br>
            <a:endParaRPr lang="es-419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0FCF48-582F-89DB-3235-1F70F1B69F74}"/>
              </a:ext>
            </a:extLst>
          </p:cNvPr>
          <p:cNvSpPr txBox="1"/>
          <p:nvPr/>
        </p:nvSpPr>
        <p:spPr>
          <a:xfrm>
            <a:off x="1993106" y="2248584"/>
            <a:ext cx="55435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0" algn="ctr" rtl="0" fontAlgn="base">
              <a:buNone/>
            </a:pPr>
            <a:r>
              <a:rPr lang="es-C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Priscilla Herrera García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sz="1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14300" indent="0" algn="ctr" rtl="0" fontAlgn="base">
              <a:buNone/>
            </a:pPr>
            <a:r>
              <a:rPr lang="es-CR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Dirección de Regulación Productos de Interés Sanitario </a:t>
            </a:r>
            <a:endParaRPr lang="en-US" sz="1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030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C4D9EF-BA74-7F71-300D-D941673A6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88275"/>
            <a:ext cx="8520600" cy="572700"/>
          </a:xfrm>
        </p:spPr>
        <p:txBody>
          <a:bodyPr>
            <a:normAutofit fontScale="90000"/>
          </a:bodyPr>
          <a:lstStyle/>
          <a:p>
            <a:pPr algn="ctr"/>
            <a:r>
              <a:rPr lang="es-419" b="1" i="0" dirty="0">
                <a:solidFill>
                  <a:srgbClr val="000000"/>
                </a:solidFill>
                <a:effectLst/>
                <a:latin typeface="-apple-system"/>
              </a:rPr>
              <a:t>Seguimiento de acuerdos sesión No. 05-2022</a:t>
            </a:r>
            <a:endParaRPr lang="es-419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3C1E77E-C12B-9421-D39A-B1BAF9B067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419" dirty="0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B34B07C6-7120-BFDB-5068-C9D95C64DD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947467"/>
              </p:ext>
            </p:extLst>
          </p:nvPr>
        </p:nvGraphicFramePr>
        <p:xfrm>
          <a:off x="0" y="0"/>
          <a:ext cx="9144000" cy="5143502"/>
        </p:xfrm>
        <a:graphic>
          <a:graphicData uri="http://schemas.openxmlformats.org/drawingml/2006/table">
            <a:tbl>
              <a:tblPr>
                <a:effectLst>
                  <a:reflection stA="95000" endPos="65000" dist="50800" dir="5400000" sy="-100000" algn="bl" rotWithShape="0"/>
                </a:effectLst>
                <a:tableStyleId>{5C22544A-7EE6-4342-B048-85BDC9FD1C3A}</a:tableStyleId>
              </a:tblPr>
              <a:tblGrid>
                <a:gridCol w="215349">
                  <a:extLst>
                    <a:ext uri="{9D8B030D-6E8A-4147-A177-3AD203B41FA5}">
                      <a16:colId xmlns:a16="http://schemas.microsoft.com/office/drawing/2014/main" val="3885026582"/>
                    </a:ext>
                  </a:extLst>
                </a:gridCol>
                <a:gridCol w="2849721">
                  <a:extLst>
                    <a:ext uri="{9D8B030D-6E8A-4147-A177-3AD203B41FA5}">
                      <a16:colId xmlns:a16="http://schemas.microsoft.com/office/drawing/2014/main" val="3520456985"/>
                    </a:ext>
                  </a:extLst>
                </a:gridCol>
                <a:gridCol w="1294789">
                  <a:extLst>
                    <a:ext uri="{9D8B030D-6E8A-4147-A177-3AD203B41FA5}">
                      <a16:colId xmlns:a16="http://schemas.microsoft.com/office/drawing/2014/main" val="124281612"/>
                    </a:ext>
                  </a:extLst>
                </a:gridCol>
                <a:gridCol w="760780">
                  <a:extLst>
                    <a:ext uri="{9D8B030D-6E8A-4147-A177-3AD203B41FA5}">
                      <a16:colId xmlns:a16="http://schemas.microsoft.com/office/drawing/2014/main" val="3541281864"/>
                    </a:ext>
                  </a:extLst>
                </a:gridCol>
                <a:gridCol w="716890">
                  <a:extLst>
                    <a:ext uri="{9D8B030D-6E8A-4147-A177-3AD203B41FA5}">
                      <a16:colId xmlns:a16="http://schemas.microsoft.com/office/drawing/2014/main" val="2598554772"/>
                    </a:ext>
                  </a:extLst>
                </a:gridCol>
                <a:gridCol w="3306471">
                  <a:extLst>
                    <a:ext uri="{9D8B030D-6E8A-4147-A177-3AD203B41FA5}">
                      <a16:colId xmlns:a16="http://schemas.microsoft.com/office/drawing/2014/main" val="4058436541"/>
                    </a:ext>
                  </a:extLst>
                </a:gridCol>
              </a:tblGrid>
              <a:tr h="342172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endParaRPr lang="es-419" sz="1050" b="0" i="0" u="none" strike="noStrike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s-419" sz="105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Acciones</a:t>
                      </a:r>
                      <a:endParaRPr lang="es-419" sz="105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s-419" sz="105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Responsable</a:t>
                      </a:r>
                      <a:endParaRPr lang="es-419" sz="105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s-419" sz="105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Fecha estimada</a:t>
                      </a:r>
                      <a:endParaRPr lang="es-419" sz="1050" b="1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s-419" sz="105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Estatus</a:t>
                      </a:r>
                      <a:endParaRPr lang="es-419" sz="1050" b="1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s-419" sz="105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Comentarios</a:t>
                      </a:r>
                      <a:endParaRPr lang="es-419" sz="105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8727031"/>
                  </a:ext>
                </a:extLst>
              </a:tr>
              <a:tr h="525628">
                <a:tc>
                  <a:txBody>
                    <a:bodyPr/>
                    <a:lstStyle/>
                    <a:p>
                      <a:pPr algn="ctr" fontAlgn="t">
                        <a:lnSpc>
                          <a:spcPct val="150000"/>
                        </a:lnSpc>
                      </a:pPr>
                      <a:r>
                        <a:rPr lang="es-419" sz="105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s-419" sz="1050" b="1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419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Celebrar reunión entre AGEFAR, ASOCORES, ASIFAN referente a equivalencia terapéutica</a:t>
                      </a:r>
                      <a:endParaRPr lang="es-419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419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Dra. Priscilla Herrera García</a:t>
                      </a:r>
                      <a:endParaRPr lang="es-419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</a:pPr>
                      <a:r>
                        <a:rPr lang="es-419" sz="105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08/02/23</a:t>
                      </a:r>
                      <a:endParaRPr lang="es-419" sz="105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</a:pPr>
                      <a:r>
                        <a:rPr lang="es-419" sz="105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Finalizado</a:t>
                      </a:r>
                      <a:endParaRPr lang="es-419" sz="105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ES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Celebrada el 08 de febrero 2023.</a:t>
                      </a:r>
                      <a:endParaRPr lang="es-ES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0494267"/>
                  </a:ext>
                </a:extLst>
              </a:tr>
              <a:tr h="684346">
                <a:tc>
                  <a:txBody>
                    <a:bodyPr/>
                    <a:lstStyle/>
                    <a:p>
                      <a:pPr algn="ctr" fontAlgn="t">
                        <a:lnSpc>
                          <a:spcPct val="150000"/>
                        </a:lnSpc>
                      </a:pPr>
                      <a:r>
                        <a:rPr lang="es-419" sz="105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s-419" sz="1050" b="1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ES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Llevar a la reunión Bisemanal con RACSA  la necesidad que los productos de libre venta sean generados por regístrelo  (pendientes de la sesión 04-2022)</a:t>
                      </a:r>
                      <a:endParaRPr lang="es-E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419" sz="105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Dr. Carlos Sánchez Molina </a:t>
                      </a:r>
                      <a:endParaRPr lang="es-419" sz="105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</a:pPr>
                      <a:r>
                        <a:rPr lang="es-419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s-419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</a:pPr>
                      <a:r>
                        <a:rPr lang="es-419" sz="105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 proceso</a:t>
                      </a:r>
                      <a:endParaRPr lang="es-419" sz="105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ES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 Dr. Carlos Sánchez Molina se comunicó con la Dra. Ana Maria Fallas, el Dr. Molina se encuentra a la espera de un correo electrónico por parte de la Dra. Fallas. Sin embargo, ya se esta levantando el requerimiento respectivo.</a:t>
                      </a:r>
                      <a:endParaRPr lang="es-ES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6478134"/>
                  </a:ext>
                </a:extLst>
              </a:tr>
              <a:tr h="855432">
                <a:tc>
                  <a:txBody>
                    <a:bodyPr/>
                    <a:lstStyle/>
                    <a:p>
                      <a:pPr algn="ctr" fontAlgn="t">
                        <a:lnSpc>
                          <a:spcPct val="150000"/>
                        </a:lnSpc>
                      </a:pPr>
                      <a:r>
                        <a:rPr lang="es-419" sz="105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s-419" sz="1050" b="1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ES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Enviar el oficio MS-DRPIS-2002-10-2022 -privacidad de los usuarios registrados en la plataforma regístrelo. (este fue un seguimiento de la sesión pasada, Yaruma solicita el envió de dicho oficio)</a:t>
                      </a:r>
                      <a:endParaRPr lang="es-ES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419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Dra. Priscilla Herrera García</a:t>
                      </a:r>
                      <a:endParaRPr lang="es-419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</a:pPr>
                      <a:r>
                        <a:rPr lang="es-419" sz="105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14/02/23</a:t>
                      </a:r>
                      <a:endParaRPr lang="es-419" sz="105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</a:pPr>
                      <a:r>
                        <a:rPr lang="es-419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Finalizado</a:t>
                      </a:r>
                      <a:endParaRPr lang="es-419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ES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 envió oficio MS-DRPIS-2002-10-2022 referente a la privacidad de los usuarios registrados en la plataforma regístrelo.</a:t>
                      </a:r>
                      <a:endParaRPr lang="es-ES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940848"/>
                  </a:ext>
                </a:extLst>
              </a:tr>
              <a:tr h="613773">
                <a:tc>
                  <a:txBody>
                    <a:bodyPr/>
                    <a:lstStyle/>
                    <a:p>
                      <a:pPr algn="ctr" fontAlgn="t">
                        <a:lnSpc>
                          <a:spcPct val="150000"/>
                        </a:lnSpc>
                      </a:pPr>
                      <a:r>
                        <a:rPr lang="es-419" sz="105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s-419" sz="1050" b="1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ES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Elaborar un manual el uso de regístrelo para la entrada en vigencia del Decreto de Homologación </a:t>
                      </a:r>
                      <a:endParaRPr lang="es-ES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419" sz="105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Dr. Carlos Sánchez Molina </a:t>
                      </a:r>
                      <a:endParaRPr lang="es-419" sz="105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</a:pPr>
                      <a:r>
                        <a:rPr lang="es-419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s-419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</a:pPr>
                      <a:r>
                        <a:rPr lang="es-419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 proceso</a:t>
                      </a:r>
                      <a:endParaRPr lang="es-419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ES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 esta trabajando a nivel interno y en la capacitación de los colaboradores, en este momento no se cuenta con una fecha para dar la charla a la industria.</a:t>
                      </a:r>
                      <a:endParaRPr lang="es-ES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226695"/>
                  </a:ext>
                </a:extLst>
              </a:tr>
              <a:tr h="582373">
                <a:tc>
                  <a:txBody>
                    <a:bodyPr/>
                    <a:lstStyle/>
                    <a:p>
                      <a:pPr algn="ctr" fontAlgn="t">
                        <a:lnSpc>
                          <a:spcPct val="150000"/>
                        </a:lnSpc>
                      </a:pPr>
                      <a:r>
                        <a:rPr lang="es-419" sz="105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s-419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ES" sz="105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Enviar de previo a sesión de COESAINCO un oficio donde se remita la normativa en proceso</a:t>
                      </a:r>
                      <a:endParaRPr lang="es-ES" sz="105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419" sz="105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Dra. Priscilla Herrera García</a:t>
                      </a:r>
                      <a:endParaRPr lang="es-419" sz="105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</a:pPr>
                      <a:r>
                        <a:rPr lang="es-419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24/02/23</a:t>
                      </a:r>
                      <a:endParaRPr lang="es-419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</a:pPr>
                      <a:r>
                        <a:rPr lang="es-419" sz="105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Finalizado</a:t>
                      </a:r>
                      <a:endParaRPr lang="es-419" sz="105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419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MS-DRPIS-368-2023</a:t>
                      </a:r>
                      <a:endParaRPr lang="es-419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2935163"/>
                  </a:ext>
                </a:extLst>
              </a:tr>
              <a:tr h="684346">
                <a:tc>
                  <a:txBody>
                    <a:bodyPr/>
                    <a:lstStyle/>
                    <a:p>
                      <a:pPr algn="ctr" fontAlgn="t">
                        <a:lnSpc>
                          <a:spcPct val="150000"/>
                        </a:lnSpc>
                      </a:pPr>
                      <a:r>
                        <a:rPr lang="es-419" sz="105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s-419" sz="1050" b="1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ES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Enviar el estatus del Reconocimiento de Registros Unión Aduanera Artículo 305 del AACUE si hay algún avance o si no y como se esta trabajando este proceso. </a:t>
                      </a:r>
                      <a:endParaRPr lang="es-ES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ES" sz="105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Dr. Roger De Carlo López </a:t>
                      </a:r>
                      <a:endParaRPr lang="es-ES" sz="1050" b="0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</a:pPr>
                      <a:r>
                        <a:rPr lang="es-419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27/01/2023</a:t>
                      </a:r>
                      <a:endParaRPr lang="es-419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</a:pPr>
                      <a:r>
                        <a:rPr lang="es-419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Finalizado</a:t>
                      </a:r>
                      <a:endParaRPr lang="es-419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ES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 envía respuesta vía correo electrónico </a:t>
                      </a:r>
                      <a:endParaRPr lang="es-ES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953974"/>
                  </a:ext>
                </a:extLst>
              </a:tr>
              <a:tr h="855432">
                <a:tc>
                  <a:txBody>
                    <a:bodyPr/>
                    <a:lstStyle/>
                    <a:p>
                      <a:pPr algn="ctr" fontAlgn="t">
                        <a:lnSpc>
                          <a:spcPct val="150000"/>
                        </a:lnSpc>
                      </a:pPr>
                      <a:r>
                        <a:rPr lang="es-419" sz="105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s-419" sz="1050" b="1" i="0" u="none" strike="noStrike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ES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ACCIÓN DE CONSULTA:  Ver si se puede compartir el documento o matriz con la posición que se estaría llevando a la Unión Aduanera Centroamericana  en referencia al RTCA de estabilidad de medicamentos </a:t>
                      </a:r>
                      <a:endParaRPr lang="es-E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ES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Dra. Priscilla Herrera García- Dra. Marcela González Rodríguez </a:t>
                      </a:r>
                      <a:endParaRPr lang="es-ES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</a:pPr>
                      <a:r>
                        <a:rPr lang="es-419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s-419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</a:pPr>
                      <a:r>
                        <a:rPr lang="es-419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 proceso</a:t>
                      </a:r>
                      <a:endParaRPr lang="es-419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0000"/>
                        </a:lnSpc>
                      </a:pPr>
                      <a:r>
                        <a:rPr lang="es-ES" sz="105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 documento se encuentra en construcción. </a:t>
                      </a:r>
                      <a:endParaRPr lang="es-ES" sz="105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3181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117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81FA39-BA92-0153-229F-4DEC93B59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150" y="887938"/>
            <a:ext cx="8520600" cy="572700"/>
          </a:xfrm>
        </p:spPr>
        <p:txBody>
          <a:bodyPr>
            <a:normAutofit fontScale="90000"/>
          </a:bodyPr>
          <a:lstStyle/>
          <a:p>
            <a:pPr algn="ctr"/>
            <a:r>
              <a:rPr lang="es-419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Comentarios al oficio </a:t>
            </a:r>
            <a:r>
              <a:rPr lang="es-419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MS-DRPIS-368-2023. </a:t>
            </a:r>
            <a:r>
              <a:rPr lang="es-419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Estatus de la Reglamentación en Proceso, Finalizada, y aquella que ya está publicada</a:t>
            </a:r>
            <a:endParaRPr lang="es-419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5D45281-51CF-CF28-2D16-1CEE12E34B4E}"/>
              </a:ext>
            </a:extLst>
          </p:cNvPr>
          <p:cNvSpPr txBox="1"/>
          <p:nvPr/>
        </p:nvSpPr>
        <p:spPr>
          <a:xfrm>
            <a:off x="1721644" y="2778918"/>
            <a:ext cx="5700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0" algn="ctr" rtl="0" fontAlgn="base">
              <a:buNone/>
            </a:pPr>
            <a:r>
              <a:rPr lang="es-C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Priscilla Herrera García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sz="1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14300" indent="0" algn="ctr" rtl="0" fontAlgn="base">
              <a:buNone/>
            </a:pPr>
            <a:r>
              <a:rPr lang="es-CR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Dirección de Regulación Productos de Interés Sanitario </a:t>
            </a:r>
            <a:endParaRPr lang="en-US" sz="1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03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81FA39-BA92-0153-229F-4DEC93B59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300" y="830788"/>
            <a:ext cx="8520600" cy="572700"/>
          </a:xfrm>
        </p:spPr>
        <p:txBody>
          <a:bodyPr>
            <a:normAutofit fontScale="90000"/>
          </a:bodyPr>
          <a:lstStyle/>
          <a:p>
            <a:pPr algn="ctr"/>
            <a:r>
              <a:rPr lang="es-419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Tiempos de atención de solicitudes de registro sanitario</a:t>
            </a:r>
            <a:endParaRPr lang="es-419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5D45281-51CF-CF28-2D16-1CEE12E34B4E}"/>
              </a:ext>
            </a:extLst>
          </p:cNvPr>
          <p:cNvSpPr txBox="1"/>
          <p:nvPr/>
        </p:nvSpPr>
        <p:spPr>
          <a:xfrm>
            <a:off x="1693069" y="2248584"/>
            <a:ext cx="5865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0" algn="ctr" rtl="0" fontAlgn="base">
              <a:buNone/>
            </a:pPr>
            <a:r>
              <a:rPr lang="es-C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Priscilla Herrera García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marL="114300" indent="0" algn="ctr" rtl="0" fontAlgn="base">
              <a:buNone/>
            </a:pPr>
            <a:r>
              <a:rPr lang="es-CR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Dirección de Regulación Productos de Interés Sanitario </a:t>
            </a:r>
            <a:endParaRPr lang="en-US" sz="1800" b="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72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A0E295D-488B-20A7-6899-7394BF5E75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7755"/>
          <a:stretch/>
        </p:blipFill>
        <p:spPr>
          <a:xfrm>
            <a:off x="969321" y="150919"/>
            <a:ext cx="5060284" cy="4172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9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C906368-05B1-D58D-57B6-DE8099A30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628" y="115410"/>
            <a:ext cx="4475356" cy="442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46356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df85fcb-0c92-443c-81bb-a15c27339fa1">
      <Terms xmlns="http://schemas.microsoft.com/office/infopath/2007/PartnerControls"/>
    </lcf76f155ced4ddcb4097134ff3c332f>
    <TaxCatchAll xmlns="749aca4f-b609-4ccd-b6bf-67e74b13023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AE17ACB4F7380488FE7CC390D34482B" ma:contentTypeVersion="16" ma:contentTypeDescription="Crear nuevo documento." ma:contentTypeScope="" ma:versionID="74fb1652c7d3a66411bd27dc9a89246d">
  <xsd:schema xmlns:xsd="http://www.w3.org/2001/XMLSchema" xmlns:xs="http://www.w3.org/2001/XMLSchema" xmlns:p="http://schemas.microsoft.com/office/2006/metadata/properties" xmlns:ns2="749aca4f-b609-4ccd-b6bf-67e74b13023c" xmlns:ns3="9df85fcb-0c92-443c-81bb-a15c27339fa1" targetNamespace="http://schemas.microsoft.com/office/2006/metadata/properties" ma:root="true" ma:fieldsID="a29c14acaa1b241eafe52d77960dd7b7" ns2:_="" ns3:_="">
    <xsd:import namespace="749aca4f-b609-4ccd-b6bf-67e74b13023c"/>
    <xsd:import namespace="9df85fcb-0c92-443c-81bb-a15c27339fa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EventHashCode" minOccurs="0"/>
                <xsd:element ref="ns3:MediaServiceGenerationTim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9aca4f-b609-4ccd-b6bf-67e74b13023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c1e51f1d-a5f7-4b87-bf23-50bf4bc8a7c0}" ma:internalName="TaxCatchAll" ma:showField="CatchAllData" ma:web="749aca4f-b609-4ccd-b6bf-67e74b1302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f85fcb-0c92-443c-81bb-a15c27339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Etiquetas de imagen" ma:readOnly="false" ma:fieldId="{5cf76f15-5ced-4ddc-b409-7134ff3c332f}" ma:taxonomyMulti="true" ma:sspId="03fbf19e-35ee-4502-a3f6-523a8a98546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927001-54B6-4C59-A673-E5246F1A69CA}">
  <ds:schemaRefs>
    <ds:schemaRef ds:uri="http://schemas.microsoft.com/office/2006/metadata/properties"/>
    <ds:schemaRef ds:uri="http://schemas.microsoft.com/office/infopath/2007/PartnerControls"/>
    <ds:schemaRef ds:uri="9df85fcb-0c92-443c-81bb-a15c27339fa1"/>
    <ds:schemaRef ds:uri="749aca4f-b609-4ccd-b6bf-67e74b13023c"/>
  </ds:schemaRefs>
</ds:datastoreItem>
</file>

<file path=customXml/itemProps2.xml><?xml version="1.0" encoding="utf-8"?>
<ds:datastoreItem xmlns:ds="http://schemas.openxmlformats.org/officeDocument/2006/customXml" ds:itemID="{22C943F8-0018-42B1-A79B-C371B15513E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5CD2B5-AA47-4234-9A6B-C929B4E1DD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9aca4f-b609-4ccd-b6bf-67e74b13023c"/>
    <ds:schemaRef ds:uri="9df85fcb-0c92-443c-81bb-a15c27339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639</Words>
  <Application>Microsoft Office PowerPoint</Application>
  <PresentationFormat>Presentación en pantalla (16:9)</PresentationFormat>
  <Paragraphs>83</Paragraphs>
  <Slides>15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0" baseType="lpstr">
      <vt:lpstr>-apple-system</vt:lpstr>
      <vt:lpstr>Arial</vt:lpstr>
      <vt:lpstr>Calibri</vt:lpstr>
      <vt:lpstr>Segoe UI</vt:lpstr>
      <vt:lpstr>Simple Light</vt:lpstr>
      <vt:lpstr>Comisión de Enlace Salud, Industria y Comercio​ (COESAINCO DE N°38894-S)</vt:lpstr>
      <vt:lpstr>Agenda</vt:lpstr>
      <vt:lpstr>Aprobación del Acta No. 05-2022 ​ </vt:lpstr>
      <vt:lpstr>Seguimiento de acuerdos sesión No. 05-2022.  </vt:lpstr>
      <vt:lpstr>Seguimiento de acuerdos sesión No. 05-2022</vt:lpstr>
      <vt:lpstr>Comentarios al oficio MS-DRPIS-368-2023. Estatus de la Reglamentación en Proceso, Finalizada, y aquella que ya está publicada</vt:lpstr>
      <vt:lpstr>Tiempos de atención de solicitudes de registro sanitario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Gráfico comparativo, trámites de registro </vt:lpstr>
      <vt:lpstr>Asuntos varios </vt:lpstr>
      <vt:lpstr>Comisión de Enlace Salud, Industria y Comercio​ (COESAINCO DE N°38894-S)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Comisión de Enlace Salud, Industria y Comercio​ (COESAINCO DE N°38894-S)</dc:title>
  <dc:creator>Usuario1</dc:creator>
  <cp:lastModifiedBy>Pamela Alejandra Aguirres Cordero</cp:lastModifiedBy>
  <cp:revision>17</cp:revision>
  <dcterms:modified xsi:type="dcterms:W3CDTF">2023-03-03T18:00:19Z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0x0101003AE17ACB4F7380488FE7CC390D34482B</vt:lpwstr>
  </property>
</Properties>
</file>