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0" r:id="rId1"/>
    <p:sldMasterId id="2147483721" r:id="rId2"/>
  </p:sldMasterIdLst>
  <p:notesMasterIdLst>
    <p:notesMasterId r:id="rId24"/>
  </p:notesMasterIdLst>
  <p:sldIdLst>
    <p:sldId id="257" r:id="rId3"/>
    <p:sldId id="258" r:id="rId4"/>
    <p:sldId id="259" r:id="rId5"/>
    <p:sldId id="264" r:id="rId6"/>
    <p:sldId id="263"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62" r:id="rId22"/>
    <p:sldId id="279" r:id="rId23"/>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54" autoAdjust="0"/>
    <p:restoredTop sz="95732"/>
  </p:normalViewPr>
  <p:slideViewPr>
    <p:cSldViewPr snapToGrid="0" snapToObjects="1">
      <p:cViewPr varScale="1">
        <p:scale>
          <a:sx n="82" d="100"/>
          <a:sy n="82" d="100"/>
        </p:scale>
        <p:origin x="494" y="5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4FFFE9-E6C8-BE4C-89B9-30008F0C0F36}" type="datetimeFigureOut">
              <a:rPr lang="es-CR" smtClean="0"/>
              <a:t>6/7/2023</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576208-5EA9-2D4A-B7EB-848B8ACDDF1C}" type="slidenum">
              <a:rPr lang="es-CR" smtClean="0"/>
              <a:t>‹Nº›</a:t>
            </a:fld>
            <a:endParaRPr lang="es-CR"/>
          </a:p>
        </p:txBody>
      </p:sp>
    </p:spTree>
    <p:extLst>
      <p:ext uri="{BB962C8B-B14F-4D97-AF65-F5344CB8AC3E}">
        <p14:creationId xmlns:p14="http://schemas.microsoft.com/office/powerpoint/2010/main" val="3723354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Diapositiva de título">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4BCFE19B-D0EF-FB48-BD18-552D515F393F}"/>
              </a:ext>
            </a:extLst>
          </p:cNvPr>
          <p:cNvPicPr>
            <a:picLocks noChangeAspect="1"/>
          </p:cNvPicPr>
          <p:nvPr/>
        </p:nvPicPr>
        <p:blipFill>
          <a:blip r:embed="rId2"/>
          <a:stretch>
            <a:fillRect/>
          </a:stretch>
        </p:blipFill>
        <p:spPr>
          <a:xfrm>
            <a:off x="0" y="4323522"/>
            <a:ext cx="12192000" cy="2534478"/>
          </a:xfrm>
          <a:prstGeom prst="rect">
            <a:avLst/>
          </a:prstGeom>
        </p:spPr>
      </p:pic>
      <p:pic>
        <p:nvPicPr>
          <p:cNvPr id="3" name="Imagen 2">
            <a:extLst>
              <a:ext uri="{FF2B5EF4-FFF2-40B4-BE49-F238E27FC236}">
                <a16:creationId xmlns:a16="http://schemas.microsoft.com/office/drawing/2014/main" id="{F7987708-4BB5-EC44-8F75-A13C7EAA9CEF}"/>
              </a:ext>
            </a:extLst>
          </p:cNvPr>
          <p:cNvPicPr>
            <a:picLocks noChangeAspect="1"/>
          </p:cNvPicPr>
          <p:nvPr/>
        </p:nvPicPr>
        <p:blipFill>
          <a:blip r:embed="rId3"/>
          <a:stretch>
            <a:fillRect/>
          </a:stretch>
        </p:blipFill>
        <p:spPr>
          <a:xfrm>
            <a:off x="3808895" y="1690369"/>
            <a:ext cx="4420704" cy="1738631"/>
          </a:xfrm>
          <a:prstGeom prst="rect">
            <a:avLst/>
          </a:prstGeom>
        </p:spPr>
      </p:pic>
    </p:spTree>
    <p:extLst>
      <p:ext uri="{BB962C8B-B14F-4D97-AF65-F5344CB8AC3E}">
        <p14:creationId xmlns:p14="http://schemas.microsoft.com/office/powerpoint/2010/main" val="400514012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588B84-31F9-9B4D-A30C-62525A2CB0CB}"/>
              </a:ext>
            </a:extLst>
          </p:cNvPr>
          <p:cNvSpPr>
            <a:spLocks noGrp="1"/>
          </p:cNvSpPr>
          <p:nvPr>
            <p:ph type="title"/>
          </p:nvPr>
        </p:nvSpPr>
        <p:spPr>
          <a:xfrm>
            <a:off x="4038600" y="359465"/>
            <a:ext cx="7315200" cy="1111526"/>
          </a:xfrm>
        </p:spPr>
        <p:txBody>
          <a:bodyPr anchor="b"/>
          <a:lstStyle>
            <a:lvl1pPr>
              <a:defRPr sz="3200"/>
            </a:lvl1pPr>
          </a:lstStyle>
          <a:p>
            <a:r>
              <a:rPr lang="es-MX"/>
              <a:t>Haz clic para modificar el estilo de título del patrón</a:t>
            </a:r>
            <a:endParaRPr lang="es-CR"/>
          </a:p>
        </p:txBody>
      </p:sp>
      <p:sp>
        <p:nvSpPr>
          <p:cNvPr id="3" name="Marcador de posición de imagen 2">
            <a:extLst>
              <a:ext uri="{FF2B5EF4-FFF2-40B4-BE49-F238E27FC236}">
                <a16:creationId xmlns:a16="http://schemas.microsoft.com/office/drawing/2014/main" id="{38B74C76-5552-9D4E-8773-B38CCF30D99A}"/>
              </a:ext>
            </a:extLst>
          </p:cNvPr>
          <p:cNvSpPr>
            <a:spLocks noGrp="1"/>
          </p:cNvSpPr>
          <p:nvPr>
            <p:ph type="pic" idx="1"/>
          </p:nvPr>
        </p:nvSpPr>
        <p:spPr>
          <a:xfrm>
            <a:off x="5065265" y="1878497"/>
            <a:ext cx="4595570" cy="415445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MX"/>
              <a:t>Haz clic en el icono para agregar una imagen</a:t>
            </a:r>
            <a:endParaRPr lang="es-CR"/>
          </a:p>
        </p:txBody>
      </p:sp>
      <p:sp>
        <p:nvSpPr>
          <p:cNvPr id="4" name="Marcador de texto 3">
            <a:extLst>
              <a:ext uri="{FF2B5EF4-FFF2-40B4-BE49-F238E27FC236}">
                <a16:creationId xmlns:a16="http://schemas.microsoft.com/office/drawing/2014/main" id="{F89D6E64-1385-544F-B8EC-5B1056110EB8}"/>
              </a:ext>
            </a:extLst>
          </p:cNvPr>
          <p:cNvSpPr>
            <a:spLocks noGrp="1"/>
          </p:cNvSpPr>
          <p:nvPr>
            <p:ph type="body" sz="half" idx="2"/>
          </p:nvPr>
        </p:nvSpPr>
        <p:spPr>
          <a:xfrm>
            <a:off x="838200" y="1878496"/>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Tree>
    <p:extLst>
      <p:ext uri="{BB962C8B-B14F-4D97-AF65-F5344CB8AC3E}">
        <p14:creationId xmlns:p14="http://schemas.microsoft.com/office/powerpoint/2010/main" val="320407340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837E395-B016-2B4B-A5A5-EF33FC3D96BB}"/>
              </a:ext>
            </a:extLst>
          </p:cNvPr>
          <p:cNvSpPr>
            <a:spLocks noGrp="1"/>
          </p:cNvSpPr>
          <p:nvPr>
            <p:ph type="dt" sz="half" idx="10"/>
          </p:nvPr>
        </p:nvSpPr>
        <p:spPr/>
        <p:txBody>
          <a:bodyPr/>
          <a:lstStyle/>
          <a:p>
            <a:fld id="{06D149C1-4B84-8543-B660-0C7BFE601740}" type="datetimeFigureOut">
              <a:rPr lang="es-CR" smtClean="0"/>
              <a:t>6/7/2023</a:t>
            </a:fld>
            <a:endParaRPr lang="es-CR"/>
          </a:p>
        </p:txBody>
      </p:sp>
      <p:sp>
        <p:nvSpPr>
          <p:cNvPr id="3" name="Marcador de pie de página 2">
            <a:extLst>
              <a:ext uri="{FF2B5EF4-FFF2-40B4-BE49-F238E27FC236}">
                <a16:creationId xmlns:a16="http://schemas.microsoft.com/office/drawing/2014/main" id="{58DF58AE-EE67-4E47-BC6D-A98372386CF3}"/>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BCC2DADB-93D1-1946-AF33-876DA5170201}"/>
              </a:ext>
            </a:extLst>
          </p:cNvPr>
          <p:cNvSpPr>
            <a:spLocks noGrp="1"/>
          </p:cNvSpPr>
          <p:nvPr>
            <p:ph type="sldNum" sz="quarter" idx="12"/>
          </p:nvPr>
        </p:nvSpPr>
        <p:spPr/>
        <p:txBody>
          <a:bodyPr/>
          <a:lstStyle/>
          <a:p>
            <a:fld id="{BDBFD9D6-8799-CB49-88BB-F3EB60F39F50}" type="slidenum">
              <a:rPr lang="es-CR" smtClean="0"/>
              <a:t>‹Nº›</a:t>
            </a:fld>
            <a:endParaRPr lang="es-CR"/>
          </a:p>
        </p:txBody>
      </p:sp>
    </p:spTree>
    <p:extLst>
      <p:ext uri="{BB962C8B-B14F-4D97-AF65-F5344CB8AC3E}">
        <p14:creationId xmlns:p14="http://schemas.microsoft.com/office/powerpoint/2010/main" val="3375427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D51711-693E-044F-868A-8D0499AF919E}"/>
              </a:ext>
            </a:extLst>
          </p:cNvPr>
          <p:cNvSpPr>
            <a:spLocks noGrp="1"/>
          </p:cNvSpPr>
          <p:nvPr>
            <p:ph type="ctrTitle"/>
          </p:nvPr>
        </p:nvSpPr>
        <p:spPr>
          <a:xfrm>
            <a:off x="838200" y="1620078"/>
            <a:ext cx="6228522" cy="2009156"/>
          </a:xfrm>
        </p:spPr>
        <p:txBody>
          <a:bodyPr anchor="b">
            <a:normAutofit/>
          </a:bodyPr>
          <a:lstStyle>
            <a:lvl1pPr algn="l">
              <a:defRPr sz="4400"/>
            </a:lvl1pPr>
          </a:lstStyle>
          <a:p>
            <a:r>
              <a:rPr lang="es-MX"/>
              <a:t>Haz clic para modificar el estilo de título del patrón</a:t>
            </a:r>
            <a:endParaRPr lang="es-CR" dirty="0"/>
          </a:p>
        </p:txBody>
      </p:sp>
      <p:sp>
        <p:nvSpPr>
          <p:cNvPr id="3" name="Subtítulo 2">
            <a:extLst>
              <a:ext uri="{FF2B5EF4-FFF2-40B4-BE49-F238E27FC236}">
                <a16:creationId xmlns:a16="http://schemas.microsoft.com/office/drawing/2014/main" id="{913962B6-4DC2-5B40-9AD8-8E6218B69196}"/>
              </a:ext>
            </a:extLst>
          </p:cNvPr>
          <p:cNvSpPr>
            <a:spLocks noGrp="1"/>
          </p:cNvSpPr>
          <p:nvPr>
            <p:ph type="subTitle" idx="1"/>
          </p:nvPr>
        </p:nvSpPr>
        <p:spPr>
          <a:xfrm>
            <a:off x="838200" y="3960604"/>
            <a:ext cx="10515600" cy="1655762"/>
          </a:xfrm>
          <a:prstGeom prst="rect">
            <a:avLst/>
          </a:prstGeom>
        </p:spPr>
        <p:txBody>
          <a:bodyPr/>
          <a:lstStyle>
            <a:lvl1pPr marL="0" indent="0" algn="l">
              <a:buNone/>
              <a:defRPr sz="2400">
                <a:latin typeface="Avenir Book" panose="0200050302000002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R" dirty="0"/>
          </a:p>
        </p:txBody>
      </p:sp>
    </p:spTree>
    <p:extLst>
      <p:ext uri="{BB962C8B-B14F-4D97-AF65-F5344CB8AC3E}">
        <p14:creationId xmlns:p14="http://schemas.microsoft.com/office/powerpoint/2010/main" val="73549364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63211-CFB7-DC4C-9E08-04D69066FD19}"/>
              </a:ext>
            </a:extLst>
          </p:cNvPr>
          <p:cNvSpPr>
            <a:spLocks noGrp="1"/>
          </p:cNvSpPr>
          <p:nvPr>
            <p:ph type="title"/>
          </p:nvPr>
        </p:nvSpPr>
        <p:spPr>
          <a:xfrm>
            <a:off x="4184375" y="393078"/>
            <a:ext cx="7169425" cy="1325563"/>
          </a:xfrm>
        </p:spPr>
        <p:txBody>
          <a:bodyPr/>
          <a:lstStyle/>
          <a:p>
            <a:r>
              <a:rPr lang="es-MX"/>
              <a:t>Haz clic para modificar el estilo de título del patrón</a:t>
            </a:r>
            <a:endParaRPr lang="es-CR" dirty="0"/>
          </a:p>
        </p:txBody>
      </p:sp>
      <p:sp>
        <p:nvSpPr>
          <p:cNvPr id="3" name="Marcador de contenido 2">
            <a:extLst>
              <a:ext uri="{FF2B5EF4-FFF2-40B4-BE49-F238E27FC236}">
                <a16:creationId xmlns:a16="http://schemas.microsoft.com/office/drawing/2014/main" id="{6F6CED21-37EF-3140-93F0-D97D0AD4B1E0}"/>
              </a:ext>
            </a:extLst>
          </p:cNvPr>
          <p:cNvSpPr>
            <a:spLocks noGrp="1"/>
          </p:cNvSpPr>
          <p:nvPr>
            <p:ph idx="1"/>
          </p:nvPr>
        </p:nvSpPr>
        <p:spPr>
          <a:xfrm>
            <a:off x="838200" y="2213251"/>
            <a:ext cx="10515600" cy="3153879"/>
          </a:xfrm>
          <a:prstGeom prst="rect">
            <a:avLst/>
          </a:prstGeo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2691330793"/>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0B7048-9682-FC42-84AC-6D878B504A2E}"/>
              </a:ext>
            </a:extLst>
          </p:cNvPr>
          <p:cNvSpPr>
            <a:spLocks noGrp="1"/>
          </p:cNvSpPr>
          <p:nvPr>
            <p:ph type="title"/>
          </p:nvPr>
        </p:nvSpPr>
        <p:spPr>
          <a:xfrm>
            <a:off x="831850" y="576263"/>
            <a:ext cx="10515600" cy="2852737"/>
          </a:xfrm>
        </p:spPr>
        <p:txBody>
          <a:bodyPr anchor="b"/>
          <a:lstStyle>
            <a:lvl1pPr>
              <a:defRPr sz="6000"/>
            </a:lvl1pPr>
          </a:lstStyle>
          <a:p>
            <a:r>
              <a:rPr lang="es-MX"/>
              <a:t>Haz clic para modificar el estilo de título del patrón</a:t>
            </a:r>
            <a:endParaRPr lang="es-CR" dirty="0"/>
          </a:p>
        </p:txBody>
      </p:sp>
      <p:sp>
        <p:nvSpPr>
          <p:cNvPr id="3" name="Marcador de texto 2">
            <a:extLst>
              <a:ext uri="{FF2B5EF4-FFF2-40B4-BE49-F238E27FC236}">
                <a16:creationId xmlns:a16="http://schemas.microsoft.com/office/drawing/2014/main" id="{CBF1A91D-8715-BA49-BA02-56B799D348A2}"/>
              </a:ext>
            </a:extLst>
          </p:cNvPr>
          <p:cNvSpPr>
            <a:spLocks noGrp="1"/>
          </p:cNvSpPr>
          <p:nvPr>
            <p:ph type="body" idx="1"/>
          </p:nvPr>
        </p:nvSpPr>
        <p:spPr>
          <a:xfrm>
            <a:off x="838200" y="3764515"/>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Tree>
    <p:extLst>
      <p:ext uri="{BB962C8B-B14F-4D97-AF65-F5344CB8AC3E}">
        <p14:creationId xmlns:p14="http://schemas.microsoft.com/office/powerpoint/2010/main" val="3498962482"/>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15BBF4-090A-F74C-AE56-84B504B484FD}"/>
              </a:ext>
            </a:extLst>
          </p:cNvPr>
          <p:cNvSpPr>
            <a:spLocks noGrp="1"/>
          </p:cNvSpPr>
          <p:nvPr>
            <p:ph type="title"/>
          </p:nvPr>
        </p:nvSpPr>
        <p:spPr>
          <a:xfrm>
            <a:off x="3899452" y="331856"/>
            <a:ext cx="7583557" cy="1325563"/>
          </a:xfrm>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06716443-2FF3-3141-95A9-275A01742B3E}"/>
              </a:ext>
            </a:extLst>
          </p:cNvPr>
          <p:cNvSpPr>
            <a:spLocks noGrp="1"/>
          </p:cNvSpPr>
          <p:nvPr>
            <p:ph sz="half" idx="1"/>
          </p:nvPr>
        </p:nvSpPr>
        <p:spPr>
          <a:xfrm>
            <a:off x="838200" y="1831215"/>
            <a:ext cx="5181600" cy="4351338"/>
          </a:xfrm>
          <a:prstGeom prst="rect">
            <a:avLst/>
          </a:prstGeo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contenido 3">
            <a:extLst>
              <a:ext uri="{FF2B5EF4-FFF2-40B4-BE49-F238E27FC236}">
                <a16:creationId xmlns:a16="http://schemas.microsoft.com/office/drawing/2014/main" id="{B8A5383F-922E-4443-B812-FC3B7C07A363}"/>
              </a:ext>
            </a:extLst>
          </p:cNvPr>
          <p:cNvSpPr>
            <a:spLocks noGrp="1"/>
          </p:cNvSpPr>
          <p:nvPr>
            <p:ph sz="half" idx="2"/>
          </p:nvPr>
        </p:nvSpPr>
        <p:spPr>
          <a:xfrm>
            <a:off x="6172200" y="1831215"/>
            <a:ext cx="5181600" cy="4351338"/>
          </a:xfrm>
          <a:prstGeom prst="rect">
            <a:avLst/>
          </a:prstGeo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4166135173"/>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7BEA83-2975-0040-BDFF-FC1647ABFD45}"/>
              </a:ext>
            </a:extLst>
          </p:cNvPr>
          <p:cNvSpPr>
            <a:spLocks noGrp="1"/>
          </p:cNvSpPr>
          <p:nvPr>
            <p:ph type="title"/>
          </p:nvPr>
        </p:nvSpPr>
        <p:spPr>
          <a:xfrm>
            <a:off x="4038600" y="365125"/>
            <a:ext cx="7316788" cy="1325563"/>
          </a:xfrm>
        </p:spPr>
        <p:txBody>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63D5580A-2EBC-294B-9A4B-1D8A0EC8A9AB}"/>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89B85595-4410-B44D-BB38-AE63ADD62339}"/>
              </a:ext>
            </a:extLst>
          </p:cNvPr>
          <p:cNvSpPr>
            <a:spLocks noGrp="1"/>
          </p:cNvSpPr>
          <p:nvPr>
            <p:ph sz="half" idx="2"/>
          </p:nvPr>
        </p:nvSpPr>
        <p:spPr>
          <a:xfrm>
            <a:off x="839788" y="2505075"/>
            <a:ext cx="5157787" cy="3684588"/>
          </a:xfrm>
          <a:prstGeom prst="rect">
            <a:avLst/>
          </a:prstGeo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5" name="Marcador de texto 4">
            <a:extLst>
              <a:ext uri="{FF2B5EF4-FFF2-40B4-BE49-F238E27FC236}">
                <a16:creationId xmlns:a16="http://schemas.microsoft.com/office/drawing/2014/main" id="{B8E9D269-F32C-5044-979B-95FC85842AF8}"/>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70C507F4-425B-B84C-A734-21AF71FDEEA3}"/>
              </a:ext>
            </a:extLst>
          </p:cNvPr>
          <p:cNvSpPr>
            <a:spLocks noGrp="1"/>
          </p:cNvSpPr>
          <p:nvPr>
            <p:ph sz="quarter" idx="4"/>
          </p:nvPr>
        </p:nvSpPr>
        <p:spPr>
          <a:xfrm>
            <a:off x="6172200" y="2505075"/>
            <a:ext cx="5183188" cy="3684588"/>
          </a:xfrm>
          <a:prstGeom prst="rect">
            <a:avLst/>
          </a:prstGeo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219448372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4E7027-26A1-A149-9651-ADD8DB09C8DE}"/>
              </a:ext>
            </a:extLst>
          </p:cNvPr>
          <p:cNvSpPr>
            <a:spLocks noGrp="1"/>
          </p:cNvSpPr>
          <p:nvPr>
            <p:ph type="title"/>
          </p:nvPr>
        </p:nvSpPr>
        <p:spPr/>
        <p:txBody>
          <a:bodyPr/>
          <a:lstStyle/>
          <a:p>
            <a:r>
              <a:rPr lang="es-MX"/>
              <a:t>Haz clic para modificar el estilo de título del patrón</a:t>
            </a:r>
            <a:endParaRPr lang="es-CR"/>
          </a:p>
        </p:txBody>
      </p:sp>
    </p:spTree>
    <p:extLst>
      <p:ext uri="{BB962C8B-B14F-4D97-AF65-F5344CB8AC3E}">
        <p14:creationId xmlns:p14="http://schemas.microsoft.com/office/powerpoint/2010/main" val="3753518843"/>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46277236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2945BF-068A-3E4B-9B4F-80A9B88BF711}"/>
              </a:ext>
            </a:extLst>
          </p:cNvPr>
          <p:cNvSpPr>
            <a:spLocks noGrp="1"/>
          </p:cNvSpPr>
          <p:nvPr>
            <p:ph type="title"/>
          </p:nvPr>
        </p:nvSpPr>
        <p:spPr>
          <a:xfrm>
            <a:off x="4038600" y="448295"/>
            <a:ext cx="7315200" cy="1081433"/>
          </a:xfrm>
        </p:spPr>
        <p:txBody>
          <a:bodyPr anchor="b"/>
          <a:lstStyle>
            <a:lvl1pPr>
              <a:defRPr sz="3200"/>
            </a:lvl1pPr>
          </a:lstStyle>
          <a:p>
            <a:r>
              <a:rPr lang="es-MX"/>
              <a:t>Haz clic para modificar el estilo de título del patrón</a:t>
            </a:r>
            <a:endParaRPr lang="es-CR" dirty="0"/>
          </a:p>
        </p:txBody>
      </p:sp>
      <p:sp>
        <p:nvSpPr>
          <p:cNvPr id="3" name="Marcador de contenido 2">
            <a:extLst>
              <a:ext uri="{FF2B5EF4-FFF2-40B4-BE49-F238E27FC236}">
                <a16:creationId xmlns:a16="http://schemas.microsoft.com/office/drawing/2014/main" id="{54173CA4-0D03-2741-8B94-FD493CCDA85E}"/>
              </a:ext>
            </a:extLst>
          </p:cNvPr>
          <p:cNvSpPr>
            <a:spLocks noGrp="1"/>
          </p:cNvSpPr>
          <p:nvPr>
            <p:ph idx="1"/>
          </p:nvPr>
        </p:nvSpPr>
        <p:spPr>
          <a:xfrm>
            <a:off x="5183188" y="2057400"/>
            <a:ext cx="6172200" cy="380365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texto 3">
            <a:extLst>
              <a:ext uri="{FF2B5EF4-FFF2-40B4-BE49-F238E27FC236}">
                <a16:creationId xmlns:a16="http://schemas.microsoft.com/office/drawing/2014/main" id="{61B1DEB8-F253-B143-85C1-4D526AAFBB2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Tree>
    <p:extLst>
      <p:ext uri="{BB962C8B-B14F-4D97-AF65-F5344CB8AC3E}">
        <p14:creationId xmlns:p14="http://schemas.microsoft.com/office/powerpoint/2010/main" val="2776201809"/>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2533EA0-8FCA-6349-B4A1-01126D645ACD}"/>
              </a:ext>
            </a:extLst>
          </p:cNvPr>
          <p:cNvSpPr>
            <a:spLocks noGrp="1"/>
          </p:cNvSpPr>
          <p:nvPr>
            <p:ph type="title"/>
          </p:nvPr>
        </p:nvSpPr>
        <p:spPr>
          <a:xfrm>
            <a:off x="838200" y="692287"/>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CR" dirty="0"/>
          </a:p>
        </p:txBody>
      </p:sp>
      <p:pic>
        <p:nvPicPr>
          <p:cNvPr id="12" name="Imagen 11">
            <a:extLst>
              <a:ext uri="{FF2B5EF4-FFF2-40B4-BE49-F238E27FC236}">
                <a16:creationId xmlns:a16="http://schemas.microsoft.com/office/drawing/2014/main" id="{E286435C-D813-5A4F-BD61-6367B785D08A}"/>
              </a:ext>
            </a:extLst>
          </p:cNvPr>
          <p:cNvPicPr>
            <a:picLocks noChangeAspect="1"/>
          </p:cNvPicPr>
          <p:nvPr/>
        </p:nvPicPr>
        <p:blipFill>
          <a:blip r:embed="rId12"/>
          <a:stretch>
            <a:fillRect/>
          </a:stretch>
        </p:blipFill>
        <p:spPr>
          <a:xfrm>
            <a:off x="0" y="3627784"/>
            <a:ext cx="12164662" cy="3243910"/>
          </a:xfrm>
          <a:prstGeom prst="rect">
            <a:avLst/>
          </a:prstGeom>
        </p:spPr>
      </p:pic>
      <p:pic>
        <p:nvPicPr>
          <p:cNvPr id="14" name="Imagen 13">
            <a:extLst>
              <a:ext uri="{FF2B5EF4-FFF2-40B4-BE49-F238E27FC236}">
                <a16:creationId xmlns:a16="http://schemas.microsoft.com/office/drawing/2014/main" id="{CE9F70CC-04F4-7744-BBE9-A94BC08BD270}"/>
              </a:ext>
            </a:extLst>
          </p:cNvPr>
          <p:cNvPicPr>
            <a:picLocks noChangeAspect="1"/>
          </p:cNvPicPr>
          <p:nvPr/>
        </p:nvPicPr>
        <p:blipFill>
          <a:blip r:embed="rId13"/>
          <a:stretch>
            <a:fillRect/>
          </a:stretch>
        </p:blipFill>
        <p:spPr>
          <a:xfrm>
            <a:off x="9501808" y="5539853"/>
            <a:ext cx="2280017" cy="765006"/>
          </a:xfrm>
          <a:prstGeom prst="rect">
            <a:avLst/>
          </a:prstGeom>
        </p:spPr>
      </p:pic>
    </p:spTree>
    <p:extLst>
      <p:ext uri="{BB962C8B-B14F-4D97-AF65-F5344CB8AC3E}">
        <p14:creationId xmlns:p14="http://schemas.microsoft.com/office/powerpoint/2010/main" val="139150460"/>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Avenir Book" panose="02000503020000020003"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A834F43-8B9E-B64F-992E-B6A8A400C8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692C9DB0-DC20-BA45-82A6-3821EBBE19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C9F6D388-94A1-5349-B4D1-3CAEC2D91A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D149C1-4B84-8543-B660-0C7BFE601740}" type="datetimeFigureOut">
              <a:rPr lang="es-CR" smtClean="0"/>
              <a:t>6/7/2023</a:t>
            </a:fld>
            <a:endParaRPr lang="es-CR"/>
          </a:p>
        </p:txBody>
      </p:sp>
      <p:sp>
        <p:nvSpPr>
          <p:cNvPr id="5" name="Marcador de pie de página 4">
            <a:extLst>
              <a:ext uri="{FF2B5EF4-FFF2-40B4-BE49-F238E27FC236}">
                <a16:creationId xmlns:a16="http://schemas.microsoft.com/office/drawing/2014/main" id="{E98AB6C8-2586-8941-B450-FDA2F233B0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a:extLst>
              <a:ext uri="{FF2B5EF4-FFF2-40B4-BE49-F238E27FC236}">
                <a16:creationId xmlns:a16="http://schemas.microsoft.com/office/drawing/2014/main" id="{DA37FC69-BA7D-6543-9AE1-2ECF8B3032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BFD9D6-8799-CB49-88BB-F3EB60F39F50}" type="slidenum">
              <a:rPr lang="es-CR" smtClean="0"/>
              <a:t>‹Nº›</a:t>
            </a:fld>
            <a:endParaRPr lang="es-CR"/>
          </a:p>
        </p:txBody>
      </p:sp>
    </p:spTree>
    <p:extLst>
      <p:ext uri="{BB962C8B-B14F-4D97-AF65-F5344CB8AC3E}">
        <p14:creationId xmlns:p14="http://schemas.microsoft.com/office/powerpoint/2010/main" val="4000788189"/>
      </p:ext>
    </p:extLst>
  </p:cSld>
  <p:clrMap bg1="lt1" tx1="dk1" bg2="lt2" tx2="dk2" accent1="accent1" accent2="accent2" accent3="accent3" accent4="accent4" accent5="accent5" accent6="accent6" hlink="hlink" folHlink="folHlink"/>
  <p:sldLayoutIdLst>
    <p:sldLayoutId id="2147483722"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s://www.ministeriodesalud.go.cr/index.php/component/search/?searchword=retiro%20de%20mercado&amp;searchphrase=all&amp;Itemid=101"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7B03E-54B2-C896-8C0D-F04C27437755}"/>
              </a:ext>
            </a:extLst>
          </p:cNvPr>
          <p:cNvSpPr>
            <a:spLocks noGrp="1"/>
          </p:cNvSpPr>
          <p:nvPr>
            <p:ph type="title"/>
          </p:nvPr>
        </p:nvSpPr>
        <p:spPr>
          <a:xfrm>
            <a:off x="2033219" y="1242279"/>
            <a:ext cx="8332676" cy="1846062"/>
          </a:xfrm>
        </p:spPr>
        <p:txBody>
          <a:bodyPr anchor="ctr">
            <a:normAutofit/>
          </a:bodyPr>
          <a:lstStyle/>
          <a:p>
            <a:pPr algn="ctr">
              <a:spcBef>
                <a:spcPts val="1500"/>
              </a:spcBef>
              <a:spcAft>
                <a:spcPts val="1500"/>
              </a:spcAft>
            </a:pPr>
            <a:br>
              <a:rPr lang="es-CR" sz="2100" dirty="0"/>
            </a:br>
            <a:r>
              <a:rPr lang="es-ES" sz="2800" b="1" i="0" u="none" strike="noStrike" dirty="0">
                <a:solidFill>
                  <a:srgbClr val="000000"/>
                </a:solidFill>
                <a:effectLst/>
                <a:latin typeface="Calibri" panose="020F0502020204030204" pitchFamily="34" charset="0"/>
              </a:rPr>
              <a:t>Comisión de Enlace Salud, Industria y Comercio</a:t>
            </a:r>
            <a:r>
              <a:rPr lang="es-ES" sz="2800" b="0" i="0" dirty="0">
                <a:solidFill>
                  <a:srgbClr val="000000"/>
                </a:solidFill>
                <a:effectLst/>
                <a:latin typeface="Calibri" panose="020F0502020204030204" pitchFamily="34" charset="0"/>
              </a:rPr>
              <a:t>​</a:t>
            </a:r>
            <a:br>
              <a:rPr lang="es-ES" sz="2800" b="0" i="0" dirty="0">
                <a:solidFill>
                  <a:srgbClr val="000000"/>
                </a:solidFill>
                <a:effectLst/>
                <a:latin typeface="Calibri" panose="020F0502020204030204" pitchFamily="34" charset="0"/>
              </a:rPr>
            </a:br>
            <a:r>
              <a:rPr lang="es-ES" sz="2800" b="1" i="0" u="none" strike="noStrike" dirty="0">
                <a:solidFill>
                  <a:srgbClr val="000000"/>
                </a:solidFill>
                <a:effectLst/>
                <a:latin typeface="Calibri" panose="020F0502020204030204" pitchFamily="34" charset="0"/>
              </a:rPr>
              <a:t>(COESAINCO DE N°38894-S)</a:t>
            </a:r>
            <a:br>
              <a:rPr lang="es-CR" sz="2100" dirty="0"/>
            </a:br>
            <a:endParaRPr lang="en-CR" sz="2100" dirty="0"/>
          </a:p>
        </p:txBody>
      </p:sp>
      <p:pic>
        <p:nvPicPr>
          <p:cNvPr id="3" name="Google Shape;56;p1">
            <a:extLst>
              <a:ext uri="{FF2B5EF4-FFF2-40B4-BE49-F238E27FC236}">
                <a16:creationId xmlns:a16="http://schemas.microsoft.com/office/drawing/2014/main" id="{5007ECC3-0E60-E096-A81D-CD9CF86AF5D2}"/>
              </a:ext>
            </a:extLst>
          </p:cNvPr>
          <p:cNvPicPr preferRelativeResize="0"/>
          <p:nvPr/>
        </p:nvPicPr>
        <p:blipFill>
          <a:blip r:embed="rId2">
            <a:alphaModFix/>
          </a:blip>
          <a:stretch>
            <a:fillRect/>
          </a:stretch>
        </p:blipFill>
        <p:spPr>
          <a:xfrm>
            <a:off x="709933" y="551169"/>
            <a:ext cx="1528681" cy="763601"/>
          </a:xfrm>
          <a:prstGeom prst="rect">
            <a:avLst/>
          </a:prstGeom>
          <a:noFill/>
          <a:ln>
            <a:noFill/>
          </a:ln>
        </p:spPr>
      </p:pic>
      <p:sp>
        <p:nvSpPr>
          <p:cNvPr id="6" name="Marcador de contenido 5">
            <a:extLst>
              <a:ext uri="{FF2B5EF4-FFF2-40B4-BE49-F238E27FC236}">
                <a16:creationId xmlns:a16="http://schemas.microsoft.com/office/drawing/2014/main" id="{91C587AE-241C-427E-29BD-2C46CDDEF844}"/>
              </a:ext>
            </a:extLst>
          </p:cNvPr>
          <p:cNvSpPr>
            <a:spLocks noGrp="1"/>
          </p:cNvSpPr>
          <p:nvPr>
            <p:ph sz="half" idx="1"/>
          </p:nvPr>
        </p:nvSpPr>
        <p:spPr>
          <a:xfrm>
            <a:off x="1874598" y="3360601"/>
            <a:ext cx="8125561" cy="1482777"/>
          </a:xfrm>
        </p:spPr>
        <p:txBody>
          <a:bodyPr/>
          <a:lstStyle/>
          <a:p>
            <a:pPr marL="0" indent="0" algn="ctr">
              <a:buNone/>
            </a:pPr>
            <a:r>
              <a:rPr lang="es-419" sz="2000" dirty="0">
                <a:solidFill>
                  <a:srgbClr val="000000"/>
                </a:solidFill>
                <a:latin typeface="Calibri" panose="020F0502020204030204" pitchFamily="34" charset="0"/>
              </a:rPr>
              <a:t>Dr. Roger De Carlo López </a:t>
            </a:r>
            <a:br>
              <a:rPr lang="es-419" sz="2000" dirty="0">
                <a:solidFill>
                  <a:srgbClr val="000000"/>
                </a:solidFill>
                <a:latin typeface="Calibri" panose="020F0502020204030204" pitchFamily="34" charset="0"/>
              </a:rPr>
            </a:br>
            <a:r>
              <a:rPr lang="es-CR" sz="2000" b="1" i="0" u="none" strike="noStrike" dirty="0">
                <a:solidFill>
                  <a:srgbClr val="000000"/>
                </a:solidFill>
                <a:effectLst/>
                <a:latin typeface="Calibri" panose="020F0502020204030204" pitchFamily="34" charset="0"/>
              </a:rPr>
              <a:t>Dirección de Regulación Productos de Interés Sanitario </a:t>
            </a:r>
            <a:r>
              <a:rPr lang="en-US" sz="2000" b="0" i="0" dirty="0">
                <a:solidFill>
                  <a:srgbClr val="000000"/>
                </a:solidFill>
                <a:effectLst/>
                <a:latin typeface="Calibri" panose="020F0502020204030204" pitchFamily="34" charset="0"/>
              </a:rPr>
              <a:t>​</a:t>
            </a:r>
            <a:br>
              <a:rPr lang="en-US" sz="2000" b="0" i="0" dirty="0">
                <a:solidFill>
                  <a:srgbClr val="000000"/>
                </a:solidFill>
                <a:effectLst/>
                <a:latin typeface="Segoe UI" panose="020B0502040204020203" pitchFamily="34" charset="0"/>
              </a:rPr>
            </a:br>
            <a:r>
              <a:rPr lang="es-CR" sz="2000" b="1" i="0" u="none" strike="noStrike" dirty="0">
                <a:solidFill>
                  <a:srgbClr val="000000"/>
                </a:solidFill>
                <a:effectLst/>
                <a:latin typeface="Calibri" panose="020F0502020204030204" pitchFamily="34" charset="0"/>
              </a:rPr>
              <a:t>14 de julio 2023</a:t>
            </a:r>
            <a:endParaRPr lang="es-CR" sz="2000" b="0" i="0" dirty="0">
              <a:solidFill>
                <a:srgbClr val="000000"/>
              </a:solidFill>
              <a:effectLst/>
              <a:latin typeface="Segoe UI" panose="020B0502040204020203" pitchFamily="34" charset="0"/>
            </a:endParaRPr>
          </a:p>
          <a:p>
            <a:pPr algn="ctr"/>
            <a:endParaRPr lang="es-419" dirty="0"/>
          </a:p>
        </p:txBody>
      </p:sp>
    </p:spTree>
    <p:extLst>
      <p:ext uri="{BB962C8B-B14F-4D97-AF65-F5344CB8AC3E}">
        <p14:creationId xmlns:p14="http://schemas.microsoft.com/office/powerpoint/2010/main" val="16031695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2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(Medicamentos)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4" name="Tabla 5">
            <a:extLst>
              <a:ext uri="{FF2B5EF4-FFF2-40B4-BE49-F238E27FC236}">
                <a16:creationId xmlns:a16="http://schemas.microsoft.com/office/drawing/2014/main" id="{2CEA78BC-E8DB-8E35-C596-EBB8A812513D}"/>
              </a:ext>
            </a:extLst>
          </p:cNvPr>
          <p:cNvGraphicFramePr>
            <a:graphicFrameLocks noGrp="1"/>
          </p:cNvGraphicFramePr>
          <p:nvPr>
            <p:extLst>
              <p:ext uri="{D42A27DB-BD31-4B8C-83A1-F6EECF244321}">
                <p14:modId xmlns:p14="http://schemas.microsoft.com/office/powerpoint/2010/main" val="1080006529"/>
              </p:ext>
            </p:extLst>
          </p:nvPr>
        </p:nvGraphicFramePr>
        <p:xfrm>
          <a:off x="715348" y="1695423"/>
          <a:ext cx="10638453" cy="3623025"/>
        </p:xfrm>
        <a:graphic>
          <a:graphicData uri="http://schemas.openxmlformats.org/drawingml/2006/table">
            <a:tbl>
              <a:tblPr firstRow="1" bandRow="1">
                <a:tableStyleId>{5C22544A-7EE6-4342-B048-85BDC9FD1C3A}</a:tableStyleId>
              </a:tblPr>
              <a:tblGrid>
                <a:gridCol w="4787755">
                  <a:extLst>
                    <a:ext uri="{9D8B030D-6E8A-4147-A177-3AD203B41FA5}">
                      <a16:colId xmlns:a16="http://schemas.microsoft.com/office/drawing/2014/main" val="1743503323"/>
                    </a:ext>
                  </a:extLst>
                </a:gridCol>
                <a:gridCol w="5850698">
                  <a:extLst>
                    <a:ext uri="{9D8B030D-6E8A-4147-A177-3AD203B41FA5}">
                      <a16:colId xmlns:a16="http://schemas.microsoft.com/office/drawing/2014/main" val="1956200438"/>
                    </a:ext>
                  </a:extLst>
                </a:gridCol>
              </a:tblGrid>
              <a:tr h="382203">
                <a:tc>
                  <a:txBody>
                    <a:bodyPr/>
                    <a:lstStyle/>
                    <a:p>
                      <a:pPr algn="ctr"/>
                      <a:r>
                        <a:rPr lang="es-419" cap="all" baseline="0" dirty="0">
                          <a:solidFill>
                            <a:schemeClr val="tx1"/>
                          </a:solidFill>
                        </a:rPr>
                        <a:t>Reglamento</a:t>
                      </a:r>
                    </a:p>
                  </a:txBody>
                  <a:tcPr/>
                </a:tc>
                <a:tc>
                  <a:txBody>
                    <a:bodyPr/>
                    <a:lstStyle/>
                    <a:p>
                      <a:pPr algn="ctr"/>
                      <a:r>
                        <a:rPr lang="es-419" cap="all" baseline="0" dirty="0">
                          <a:solidFill>
                            <a:schemeClr val="tx1"/>
                          </a:solidFill>
                        </a:rPr>
                        <a:t>Avance </a:t>
                      </a:r>
                    </a:p>
                  </a:txBody>
                  <a:tcPr/>
                </a:tc>
                <a:extLst>
                  <a:ext uri="{0D108BD9-81ED-4DB2-BD59-A6C34878D82A}">
                    <a16:rowId xmlns:a16="http://schemas.microsoft.com/office/drawing/2014/main" val="4181613284"/>
                  </a:ext>
                </a:extLst>
              </a:tr>
              <a:tr h="937787">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Modificación y adiciones al RTCR 472:2014 Control de Medicamentos</a:t>
                      </a: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Se finalizó con la revisión de observaciones remitidas por Comité Técnico COESAINCO. Tramite debe someterse a consulta pública. </a:t>
                      </a:r>
                      <a:endParaRPr lang="es-419" sz="1400" b="0" dirty="0"/>
                    </a:p>
                  </a:txBody>
                  <a:tcPr/>
                </a:tc>
                <a:extLst>
                  <a:ext uri="{0D108BD9-81ED-4DB2-BD59-A6C34878D82A}">
                    <a16:rowId xmlns:a16="http://schemas.microsoft.com/office/drawing/2014/main" val="3104537044"/>
                  </a:ext>
                </a:extLst>
              </a:tr>
              <a:tr h="971729">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Reglamento del Sistema Nacional de Farmacovigilancia, Decreto Ejecutivo N°35244-S.  </a:t>
                      </a:r>
                    </a:p>
                  </a:txBody>
                  <a:tcPr/>
                </a:tc>
                <a:tc>
                  <a:txBody>
                    <a:bodyPr/>
                    <a:lstStyle/>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r>
                        <a:rPr lang="es-419" sz="1400" b="0" i="0" u="none" strike="noStrike" cap="none" dirty="0">
                          <a:solidFill>
                            <a:schemeClr val="dk1"/>
                          </a:solidFill>
                          <a:effectLst/>
                          <a:latin typeface="+mn-lt"/>
                          <a:ea typeface="+mn-ea"/>
                          <a:cs typeface="+mn-cs"/>
                          <a:sym typeface="Arial"/>
                        </a:rPr>
                        <a:t>Se remite a la Dirección de General de Salud, bajo el oficio MS-DRPIS-1263-2023</a:t>
                      </a:r>
                    </a:p>
                  </a:txBody>
                  <a:tcPr/>
                </a:tc>
                <a:extLst>
                  <a:ext uri="{0D108BD9-81ED-4DB2-BD59-A6C34878D82A}">
                    <a16:rowId xmlns:a16="http://schemas.microsoft.com/office/drawing/2014/main" val="217005127"/>
                  </a:ext>
                </a:extLst>
              </a:tr>
              <a:tr h="1331306">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Reglamento de Buenas Prácticas de Farmacovigilancia, Decreto Ejecutivo N°39417-S</a:t>
                      </a:r>
                    </a:p>
                  </a:txBody>
                  <a:tcPr/>
                </a:tc>
                <a:tc>
                  <a:txBody>
                    <a:bodyPr/>
                    <a:lstStyle/>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r>
                        <a:rPr lang="es-419" sz="1400" b="0" i="0" u="none" strike="noStrike" cap="none" dirty="0">
                          <a:solidFill>
                            <a:schemeClr val="dk1"/>
                          </a:solidFill>
                          <a:effectLst/>
                          <a:latin typeface="+mn-lt"/>
                          <a:ea typeface="+mn-ea"/>
                          <a:cs typeface="+mn-cs"/>
                          <a:sym typeface="Arial"/>
                        </a:rPr>
                        <a:t>Se remite a la Dirección de General de Salud, bajo el oficio MS-DRPIS-1271-2023</a:t>
                      </a:r>
                    </a:p>
                  </a:txBody>
                  <a:tcPr/>
                </a:tc>
                <a:extLst>
                  <a:ext uri="{0D108BD9-81ED-4DB2-BD59-A6C34878D82A}">
                    <a16:rowId xmlns:a16="http://schemas.microsoft.com/office/drawing/2014/main" val="404941885"/>
                  </a:ext>
                </a:extLst>
              </a:tr>
            </a:tbl>
          </a:graphicData>
        </a:graphic>
      </p:graphicFrame>
    </p:spTree>
    <p:extLst>
      <p:ext uri="{BB962C8B-B14F-4D97-AF65-F5344CB8AC3E}">
        <p14:creationId xmlns:p14="http://schemas.microsoft.com/office/powerpoint/2010/main" val="2410004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2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(Medicamentos)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2" name="Tabla 5">
            <a:extLst>
              <a:ext uri="{FF2B5EF4-FFF2-40B4-BE49-F238E27FC236}">
                <a16:creationId xmlns:a16="http://schemas.microsoft.com/office/drawing/2014/main" id="{AA93042F-42D0-EE0D-5ACB-02123D017CC7}"/>
              </a:ext>
            </a:extLst>
          </p:cNvPr>
          <p:cNvGraphicFramePr>
            <a:graphicFrameLocks noGrp="1"/>
          </p:cNvGraphicFramePr>
          <p:nvPr>
            <p:extLst>
              <p:ext uri="{D42A27DB-BD31-4B8C-83A1-F6EECF244321}">
                <p14:modId xmlns:p14="http://schemas.microsoft.com/office/powerpoint/2010/main" val="3764576446"/>
              </p:ext>
            </p:extLst>
          </p:nvPr>
        </p:nvGraphicFramePr>
        <p:xfrm>
          <a:off x="715348" y="1539711"/>
          <a:ext cx="10638453" cy="3982550"/>
        </p:xfrm>
        <a:graphic>
          <a:graphicData uri="http://schemas.openxmlformats.org/drawingml/2006/table">
            <a:tbl>
              <a:tblPr firstRow="1" bandRow="1">
                <a:tableStyleId>{5C22544A-7EE6-4342-B048-85BDC9FD1C3A}</a:tableStyleId>
              </a:tblPr>
              <a:tblGrid>
                <a:gridCol w="4787756">
                  <a:extLst>
                    <a:ext uri="{9D8B030D-6E8A-4147-A177-3AD203B41FA5}">
                      <a16:colId xmlns:a16="http://schemas.microsoft.com/office/drawing/2014/main" val="1743503323"/>
                    </a:ext>
                  </a:extLst>
                </a:gridCol>
                <a:gridCol w="5850697">
                  <a:extLst>
                    <a:ext uri="{9D8B030D-6E8A-4147-A177-3AD203B41FA5}">
                      <a16:colId xmlns:a16="http://schemas.microsoft.com/office/drawing/2014/main" val="1956200438"/>
                    </a:ext>
                  </a:extLst>
                </a:gridCol>
              </a:tblGrid>
              <a:tr h="329899">
                <a:tc>
                  <a:txBody>
                    <a:bodyPr/>
                    <a:lstStyle/>
                    <a:p>
                      <a:pPr algn="ctr"/>
                      <a:r>
                        <a:rPr lang="es-419" sz="1800" b="1" cap="all" baseline="0" dirty="0">
                          <a:solidFill>
                            <a:schemeClr val="tx1"/>
                          </a:solidFill>
                        </a:rPr>
                        <a:t>Reglamento</a:t>
                      </a:r>
                    </a:p>
                  </a:txBody>
                  <a:tcPr/>
                </a:tc>
                <a:tc>
                  <a:txBody>
                    <a:bodyPr/>
                    <a:lstStyle/>
                    <a:p>
                      <a:pPr algn="ctr"/>
                      <a:r>
                        <a:rPr lang="es-419" sz="1800" b="1" cap="all" baseline="0" dirty="0">
                          <a:solidFill>
                            <a:schemeClr val="tx1"/>
                          </a:solidFill>
                        </a:rPr>
                        <a:t>Avance </a:t>
                      </a:r>
                    </a:p>
                  </a:txBody>
                  <a:tcPr/>
                </a:tc>
                <a:extLst>
                  <a:ext uri="{0D108BD9-81ED-4DB2-BD59-A6C34878D82A}">
                    <a16:rowId xmlns:a16="http://schemas.microsoft.com/office/drawing/2014/main" val="4181613284"/>
                  </a:ext>
                </a:extLst>
              </a:tr>
              <a:tr h="2105337">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Reforma al Decreto Ejecutivo N°37700 Buenas Prácticas de Almacenamiento y Distribución de medicamentos en droguerías. </a:t>
                      </a: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El 30 de marzo de 2023 con el oficio MS-DRPIS-638-2023 se envió a la DGS el borrador "REFORMA Y ADICIÓN AL REGLAMENTO DE BUENAS PRÁCTICAS DE ALMACENAMIENTO Y DISTRIBUCIÓN DE MEDICAMENTOS EN </a:t>
                      </a:r>
                    </a:p>
                    <a:p>
                      <a:pPr algn="just">
                        <a:lnSpc>
                          <a:spcPct val="150000"/>
                        </a:lnSpc>
                      </a:pPr>
                      <a:r>
                        <a:rPr lang="es-419" sz="1400" b="0" i="0" u="none" strike="noStrike" cap="none" dirty="0">
                          <a:solidFill>
                            <a:schemeClr val="dk1"/>
                          </a:solidFill>
                          <a:effectLst/>
                          <a:latin typeface="+mn-lt"/>
                          <a:ea typeface="+mn-ea"/>
                          <a:cs typeface="+mn-cs"/>
                          <a:sym typeface="Arial"/>
                        </a:rPr>
                        <a:t>DROGUERÍAS, DECRETO EJECUTIVO N° 37700-S" junto con el formulario Costo Beneficio (Word) y un archivo en Excel que lo complementa</a:t>
                      </a:r>
                    </a:p>
                  </a:txBody>
                  <a:tcPr/>
                </a:tc>
                <a:extLst>
                  <a:ext uri="{0D108BD9-81ED-4DB2-BD59-A6C34878D82A}">
                    <a16:rowId xmlns:a16="http://schemas.microsoft.com/office/drawing/2014/main" val="3104537044"/>
                  </a:ext>
                </a:extLst>
              </a:tr>
              <a:tr h="1511453">
                <a:tc>
                  <a:txBody>
                    <a:bodyPr/>
                    <a:lstStyle/>
                    <a:p>
                      <a:pPr>
                        <a:lnSpc>
                          <a:spcPct val="150000"/>
                        </a:lnSpc>
                      </a:pPr>
                      <a:r>
                        <a:rPr lang="es-419" sz="1400" b="0" i="0" u="none" strike="noStrike" cap="none" dirty="0">
                          <a:solidFill>
                            <a:schemeClr val="dk1"/>
                          </a:solidFill>
                          <a:effectLst/>
                          <a:latin typeface="+mn-lt"/>
                          <a:ea typeface="+mn-ea"/>
                          <a:cs typeface="+mn-cs"/>
                          <a:sym typeface="Arial"/>
                        </a:rPr>
                        <a:t>Reglamento de Buenas Prácticas de manufactura para Equipo y material biomédico. </a:t>
                      </a:r>
                    </a:p>
                  </a:txBody>
                  <a:tcPr/>
                </a:tc>
                <a:tc>
                  <a:txBody>
                    <a:bodyPr/>
                    <a:lstStyle/>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r>
                        <a:rPr lang="es-419" sz="1400" b="0" i="0" u="none" strike="noStrike" cap="none" dirty="0">
                          <a:solidFill>
                            <a:schemeClr val="dk1"/>
                          </a:solidFill>
                          <a:effectLst/>
                          <a:latin typeface="+mn-lt"/>
                          <a:ea typeface="+mn-ea"/>
                          <a:cs typeface="+mn-cs"/>
                          <a:sym typeface="Arial"/>
                        </a:rPr>
                        <a:t>En elaboración por parte del equipo de trabajo. </a:t>
                      </a:r>
                    </a:p>
                  </a:txBody>
                  <a:tcPr/>
                </a:tc>
                <a:extLst>
                  <a:ext uri="{0D108BD9-81ED-4DB2-BD59-A6C34878D82A}">
                    <a16:rowId xmlns:a16="http://schemas.microsoft.com/office/drawing/2014/main" val="217005127"/>
                  </a:ext>
                </a:extLst>
              </a:tr>
            </a:tbl>
          </a:graphicData>
        </a:graphic>
      </p:graphicFrame>
    </p:spTree>
    <p:extLst>
      <p:ext uri="{BB962C8B-B14F-4D97-AF65-F5344CB8AC3E}">
        <p14:creationId xmlns:p14="http://schemas.microsoft.com/office/powerpoint/2010/main" val="2969952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2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(Medicamentos)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4" name="Tabla 5">
            <a:extLst>
              <a:ext uri="{FF2B5EF4-FFF2-40B4-BE49-F238E27FC236}">
                <a16:creationId xmlns:a16="http://schemas.microsoft.com/office/drawing/2014/main" id="{C49297C1-CF39-4424-2911-3E12B2C5E3DA}"/>
              </a:ext>
            </a:extLst>
          </p:cNvPr>
          <p:cNvGraphicFramePr>
            <a:graphicFrameLocks noGrp="1"/>
          </p:cNvGraphicFramePr>
          <p:nvPr>
            <p:extLst>
              <p:ext uri="{D42A27DB-BD31-4B8C-83A1-F6EECF244321}">
                <p14:modId xmlns:p14="http://schemas.microsoft.com/office/powerpoint/2010/main" val="1943503630"/>
              </p:ext>
            </p:extLst>
          </p:nvPr>
        </p:nvGraphicFramePr>
        <p:xfrm>
          <a:off x="924651" y="1570684"/>
          <a:ext cx="10342698" cy="3890465"/>
        </p:xfrm>
        <a:graphic>
          <a:graphicData uri="http://schemas.openxmlformats.org/drawingml/2006/table">
            <a:tbl>
              <a:tblPr firstRow="1" bandRow="1">
                <a:tableStyleId>{5C22544A-7EE6-4342-B048-85BDC9FD1C3A}</a:tableStyleId>
              </a:tblPr>
              <a:tblGrid>
                <a:gridCol w="4654653">
                  <a:extLst>
                    <a:ext uri="{9D8B030D-6E8A-4147-A177-3AD203B41FA5}">
                      <a16:colId xmlns:a16="http://schemas.microsoft.com/office/drawing/2014/main" val="1743503323"/>
                    </a:ext>
                  </a:extLst>
                </a:gridCol>
                <a:gridCol w="5688045">
                  <a:extLst>
                    <a:ext uri="{9D8B030D-6E8A-4147-A177-3AD203B41FA5}">
                      <a16:colId xmlns:a16="http://schemas.microsoft.com/office/drawing/2014/main" val="1956200438"/>
                    </a:ext>
                  </a:extLst>
                </a:gridCol>
              </a:tblGrid>
              <a:tr h="316366">
                <a:tc>
                  <a:txBody>
                    <a:bodyPr/>
                    <a:lstStyle/>
                    <a:p>
                      <a:pPr algn="ctr"/>
                      <a:r>
                        <a:rPr lang="es-419" sz="1800" b="1" cap="all" baseline="0" dirty="0">
                          <a:solidFill>
                            <a:schemeClr val="tx1"/>
                          </a:solidFill>
                        </a:rPr>
                        <a:t>Reglamento</a:t>
                      </a:r>
                    </a:p>
                  </a:txBody>
                  <a:tcPr/>
                </a:tc>
                <a:tc>
                  <a:txBody>
                    <a:bodyPr/>
                    <a:lstStyle/>
                    <a:p>
                      <a:pPr algn="ctr"/>
                      <a:r>
                        <a:rPr lang="es-419" sz="1800" b="1" cap="all" baseline="0" dirty="0">
                          <a:solidFill>
                            <a:schemeClr val="tx1"/>
                          </a:solidFill>
                        </a:rPr>
                        <a:t>Avance </a:t>
                      </a:r>
                    </a:p>
                  </a:txBody>
                  <a:tcPr/>
                </a:tc>
                <a:extLst>
                  <a:ext uri="{0D108BD9-81ED-4DB2-BD59-A6C34878D82A}">
                    <a16:rowId xmlns:a16="http://schemas.microsoft.com/office/drawing/2014/main" val="4181613284"/>
                  </a:ext>
                </a:extLst>
              </a:tr>
              <a:tr h="1415506">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Modificación del RTCA 11.01.04:10 Productos Farmacéuticos. Estudios de Estabilidad de Medicamentos para uso Humano. </a:t>
                      </a:r>
                    </a:p>
                  </a:txBody>
                  <a:tcPr/>
                </a:tc>
                <a:tc>
                  <a:txBody>
                    <a:bodyPr/>
                    <a:lstStyle/>
                    <a:p>
                      <a:pPr marR="0" algn="just" rtl="0">
                        <a:lnSpc>
                          <a:spcPct val="150000"/>
                        </a:lnSpc>
                        <a:spcBef>
                          <a:spcPts val="0"/>
                        </a:spcBef>
                        <a:spcAft>
                          <a:spcPts val="0"/>
                        </a:spcAft>
                        <a:buClr>
                          <a:srgbClr val="000000"/>
                        </a:buClr>
                        <a:buFont typeface="Arial"/>
                      </a:pPr>
                      <a:r>
                        <a:rPr lang="es-ES" sz="1400" b="0" i="0" u="none" strike="noStrike" cap="none" dirty="0">
                          <a:solidFill>
                            <a:schemeClr val="dk1"/>
                          </a:solidFill>
                          <a:effectLst/>
                          <a:latin typeface="+mn-lt"/>
                          <a:ea typeface="+mn-ea"/>
                          <a:cs typeface="+mn-cs"/>
                          <a:sym typeface="Arial"/>
                        </a:rPr>
                        <a:t>Se programó el 12 de julio la siguiente reunión virtual para </a:t>
                      </a:r>
                      <a:r>
                        <a:rPr lang="es-ES" sz="1400" b="0" i="0" u="none" strike="noStrike" cap="none" dirty="0" err="1">
                          <a:solidFill>
                            <a:schemeClr val="dk1"/>
                          </a:solidFill>
                          <a:effectLst/>
                          <a:latin typeface="+mn-lt"/>
                          <a:ea typeface="+mn-ea"/>
                          <a:cs typeface="+mn-cs"/>
                          <a:sym typeface="Arial"/>
                        </a:rPr>
                        <a:t>continar</a:t>
                      </a:r>
                      <a:r>
                        <a:rPr lang="es-ES" sz="1400" b="0" i="0" u="none" strike="noStrike" cap="none" dirty="0">
                          <a:solidFill>
                            <a:schemeClr val="dk1"/>
                          </a:solidFill>
                          <a:effectLst/>
                          <a:latin typeface="+mn-lt"/>
                          <a:ea typeface="+mn-ea"/>
                          <a:cs typeface="+mn-cs"/>
                          <a:sym typeface="Arial"/>
                        </a:rPr>
                        <a:t> con las observaciones al numeral 4 del RTCA</a:t>
                      </a:r>
                      <a:endParaRPr lang="es-419" sz="1400" b="0" i="0" u="none" strike="noStrike" cap="none" dirty="0">
                        <a:solidFill>
                          <a:schemeClr val="dk1"/>
                        </a:solidFill>
                        <a:effectLst/>
                        <a:latin typeface="+mn-lt"/>
                        <a:ea typeface="+mn-ea"/>
                        <a:cs typeface="+mn-cs"/>
                        <a:sym typeface="Arial"/>
                      </a:endParaRPr>
                    </a:p>
                  </a:txBody>
                  <a:tcPr/>
                </a:tc>
                <a:extLst>
                  <a:ext uri="{0D108BD9-81ED-4DB2-BD59-A6C34878D82A}">
                    <a16:rowId xmlns:a16="http://schemas.microsoft.com/office/drawing/2014/main" val="3104537044"/>
                  </a:ext>
                </a:extLst>
              </a:tr>
              <a:tr h="2109199">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Reforma al  Decreto  Ejecutivo  N°39294-S, RTCR  470:2014  Productos  Farmacéuticos, Medicamentos de Uso Humano. Disposiciones Administrativas para Bioequivalencia, Propiedad Intelectual, Medicamentos Homeopáticos y Registro Sanitario e Importación. </a:t>
                      </a:r>
                    </a:p>
                  </a:txBody>
                  <a:tcPr/>
                </a:tc>
                <a:tc>
                  <a:txBody>
                    <a:bodyPr/>
                    <a:lstStyle/>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r>
                        <a:rPr lang="es-419" sz="1400" b="0" i="0" u="none" strike="noStrike" cap="none" dirty="0">
                          <a:solidFill>
                            <a:schemeClr val="dk1"/>
                          </a:solidFill>
                          <a:effectLst/>
                          <a:latin typeface="+mn-lt"/>
                          <a:ea typeface="+mn-ea"/>
                          <a:cs typeface="+mn-cs"/>
                          <a:sym typeface="Arial"/>
                        </a:rPr>
                        <a:t>El 30 de marzo de 2023 con el oficio MS-DRPIS-638-2023 se envió a la DGS El 25/4/2023 se recibió documento MS-AJ-CB-8602023 con observaciones de parte de la DAJ. Se requiere revisión legal para devolver el documento a la DAJ.  Se reviso el documento y se devolvió a la DAJ.</a:t>
                      </a:r>
                    </a:p>
                  </a:txBody>
                  <a:tcPr/>
                </a:tc>
                <a:extLst>
                  <a:ext uri="{0D108BD9-81ED-4DB2-BD59-A6C34878D82A}">
                    <a16:rowId xmlns:a16="http://schemas.microsoft.com/office/drawing/2014/main" val="217005127"/>
                  </a:ext>
                </a:extLst>
              </a:tr>
            </a:tbl>
          </a:graphicData>
        </a:graphic>
      </p:graphicFrame>
    </p:spTree>
    <p:extLst>
      <p:ext uri="{BB962C8B-B14F-4D97-AF65-F5344CB8AC3E}">
        <p14:creationId xmlns:p14="http://schemas.microsoft.com/office/powerpoint/2010/main" val="410934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2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(Químicos)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2" name="Tabla 5">
            <a:extLst>
              <a:ext uri="{FF2B5EF4-FFF2-40B4-BE49-F238E27FC236}">
                <a16:creationId xmlns:a16="http://schemas.microsoft.com/office/drawing/2014/main" id="{8866332D-79FC-7780-EE2C-BC312765CF10}"/>
              </a:ext>
            </a:extLst>
          </p:cNvPr>
          <p:cNvGraphicFramePr>
            <a:graphicFrameLocks noGrp="1"/>
          </p:cNvGraphicFramePr>
          <p:nvPr>
            <p:extLst>
              <p:ext uri="{D42A27DB-BD31-4B8C-83A1-F6EECF244321}">
                <p14:modId xmlns:p14="http://schemas.microsoft.com/office/powerpoint/2010/main" val="2589154144"/>
              </p:ext>
            </p:extLst>
          </p:nvPr>
        </p:nvGraphicFramePr>
        <p:xfrm>
          <a:off x="1100854" y="1569543"/>
          <a:ext cx="10252947" cy="4010709"/>
        </p:xfrm>
        <a:graphic>
          <a:graphicData uri="http://schemas.openxmlformats.org/drawingml/2006/table">
            <a:tbl>
              <a:tblPr firstRow="1" bandRow="1">
                <a:tableStyleId>{5C22544A-7EE6-4342-B048-85BDC9FD1C3A}</a:tableStyleId>
              </a:tblPr>
              <a:tblGrid>
                <a:gridCol w="4614262">
                  <a:extLst>
                    <a:ext uri="{9D8B030D-6E8A-4147-A177-3AD203B41FA5}">
                      <a16:colId xmlns:a16="http://schemas.microsoft.com/office/drawing/2014/main" val="1743503323"/>
                    </a:ext>
                  </a:extLst>
                </a:gridCol>
                <a:gridCol w="5638685">
                  <a:extLst>
                    <a:ext uri="{9D8B030D-6E8A-4147-A177-3AD203B41FA5}">
                      <a16:colId xmlns:a16="http://schemas.microsoft.com/office/drawing/2014/main" val="1956200438"/>
                    </a:ext>
                  </a:extLst>
                </a:gridCol>
              </a:tblGrid>
              <a:tr h="299086">
                <a:tc>
                  <a:txBody>
                    <a:bodyPr/>
                    <a:lstStyle/>
                    <a:p>
                      <a:pPr algn="ctr"/>
                      <a:r>
                        <a:rPr lang="es-419" sz="1800" b="1" cap="all" baseline="0" dirty="0">
                          <a:solidFill>
                            <a:schemeClr val="tx1"/>
                          </a:solidFill>
                        </a:rPr>
                        <a:t>Reglamento</a:t>
                      </a:r>
                    </a:p>
                  </a:txBody>
                  <a:tcPr/>
                </a:tc>
                <a:tc>
                  <a:txBody>
                    <a:bodyPr/>
                    <a:lstStyle/>
                    <a:p>
                      <a:pPr algn="ctr"/>
                      <a:r>
                        <a:rPr lang="es-419" sz="1800" b="1" cap="all" baseline="0" dirty="0">
                          <a:solidFill>
                            <a:schemeClr val="tx1"/>
                          </a:solidFill>
                        </a:rPr>
                        <a:t>Avance </a:t>
                      </a:r>
                    </a:p>
                  </a:txBody>
                  <a:tcPr/>
                </a:tc>
                <a:extLst>
                  <a:ext uri="{0D108BD9-81ED-4DB2-BD59-A6C34878D82A}">
                    <a16:rowId xmlns:a16="http://schemas.microsoft.com/office/drawing/2014/main" val="4181613284"/>
                  </a:ext>
                </a:extLst>
              </a:tr>
              <a:tr h="665674">
                <a:tc>
                  <a:txBody>
                    <a:bodyPr/>
                    <a:lstStyle/>
                    <a:p>
                      <a:pPr>
                        <a:lnSpc>
                          <a:spcPct val="150000"/>
                        </a:lnSpc>
                      </a:pPr>
                      <a:r>
                        <a:rPr lang="es-419" sz="1400" b="0" i="0" u="none" strike="noStrike" cap="none" dirty="0">
                          <a:solidFill>
                            <a:schemeClr val="dk1"/>
                          </a:solidFill>
                          <a:effectLst/>
                          <a:latin typeface="+mn-lt"/>
                          <a:ea typeface="+mn-ea"/>
                          <a:cs typeface="+mn-cs"/>
                          <a:sym typeface="Arial"/>
                        </a:rPr>
                        <a:t>Reglamento para el registro, uso, transporte y control del Cianuro de Sodio y del  Cianuro de Potasio</a:t>
                      </a: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Pendiente de revisión de nota enviada por el MEIC </a:t>
                      </a:r>
                    </a:p>
                  </a:txBody>
                  <a:tcPr/>
                </a:tc>
                <a:extLst>
                  <a:ext uri="{0D108BD9-81ED-4DB2-BD59-A6C34878D82A}">
                    <a16:rowId xmlns:a16="http://schemas.microsoft.com/office/drawing/2014/main" val="3104537044"/>
                  </a:ext>
                </a:extLst>
              </a:tr>
              <a:tr h="966075">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Modificación Reglamento para el Transporte Terrestre de Productos Peligrosos. </a:t>
                      </a:r>
                    </a:p>
                  </a:txBody>
                  <a:tcPr/>
                </a:tc>
                <a:tc>
                  <a:txBody>
                    <a:bodyPr/>
                    <a:lstStyle/>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r>
                        <a:rPr lang="es-419" sz="1400" b="0" i="0" u="none" strike="noStrike" cap="none" dirty="0">
                          <a:solidFill>
                            <a:schemeClr val="dk1"/>
                          </a:solidFill>
                          <a:effectLst/>
                          <a:latin typeface="+mn-lt"/>
                          <a:ea typeface="+mn-ea"/>
                          <a:cs typeface="+mn-cs"/>
                          <a:sym typeface="Arial"/>
                        </a:rPr>
                        <a:t>Borrador en 98% de avance, se envió a consulta con al MOPT, MEIC y MINAE, reunión con el MOP el 12 de junio 2023, desde la DRPIS/UNC se está liderado un equipo de trabajo.</a:t>
                      </a:r>
                    </a:p>
                  </a:txBody>
                  <a:tcPr/>
                </a:tc>
                <a:extLst>
                  <a:ext uri="{0D108BD9-81ED-4DB2-BD59-A6C34878D82A}">
                    <a16:rowId xmlns:a16="http://schemas.microsoft.com/office/drawing/2014/main" val="217005127"/>
                  </a:ext>
                </a:extLst>
              </a:tr>
              <a:tr h="689714">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Reglamento para la Prevención, Preparación y Respuesta ante Accidentes Químicos. </a:t>
                      </a:r>
                    </a:p>
                  </a:txBody>
                  <a:tcPr/>
                </a:tc>
                <a:tc>
                  <a:txBody>
                    <a:bodyPr/>
                    <a:lstStyle/>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r>
                        <a:rPr lang="es-419" sz="1400" b="0" i="0" u="none" strike="noStrike" cap="none" dirty="0">
                          <a:solidFill>
                            <a:schemeClr val="dk1"/>
                          </a:solidFill>
                          <a:effectLst/>
                          <a:latin typeface="+mn-lt"/>
                          <a:ea typeface="+mn-ea"/>
                          <a:cs typeface="+mn-cs"/>
                          <a:sym typeface="Arial"/>
                        </a:rPr>
                        <a:t>El 12 de junio se tiene un consenso final sobre el documento, pendiente el Costo beneficio. </a:t>
                      </a:r>
                    </a:p>
                  </a:txBody>
                  <a:tcPr/>
                </a:tc>
                <a:extLst>
                  <a:ext uri="{0D108BD9-81ED-4DB2-BD59-A6C34878D82A}">
                    <a16:rowId xmlns:a16="http://schemas.microsoft.com/office/drawing/2014/main" val="2559297122"/>
                  </a:ext>
                </a:extLst>
              </a:tr>
              <a:tr h="1230995">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Creación de la Comisión Ministerial y la Secretaría Técnica de Coordinación para la Gestión de Sustancias Químicas</a:t>
                      </a:r>
                    </a:p>
                  </a:txBody>
                  <a:tcPr/>
                </a:tc>
                <a:tc>
                  <a:txBody>
                    <a:bodyPr/>
                    <a:lstStyle/>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r>
                        <a:rPr lang="es-419" sz="1400" b="0" i="0" u="none" strike="noStrike" cap="none" dirty="0">
                          <a:solidFill>
                            <a:schemeClr val="dk1"/>
                          </a:solidFill>
                          <a:effectLst/>
                          <a:latin typeface="+mn-lt"/>
                          <a:ea typeface="+mn-ea"/>
                          <a:cs typeface="+mn-cs"/>
                          <a:sym typeface="Arial"/>
                        </a:rPr>
                        <a:t>En trámite de firma por partes de los señores Ministros (MINAE, MTSS y el MAG)</a:t>
                      </a:r>
                    </a:p>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endParaRPr lang="es-419" sz="1400" b="0" i="0" u="none" strike="noStrike" cap="none" dirty="0">
                        <a:solidFill>
                          <a:schemeClr val="dk1"/>
                        </a:solidFill>
                        <a:effectLst/>
                        <a:latin typeface="+mn-lt"/>
                        <a:ea typeface="+mn-ea"/>
                        <a:cs typeface="+mn-cs"/>
                        <a:sym typeface="Arial"/>
                      </a:endParaRPr>
                    </a:p>
                  </a:txBody>
                  <a:tcPr/>
                </a:tc>
                <a:extLst>
                  <a:ext uri="{0D108BD9-81ED-4DB2-BD59-A6C34878D82A}">
                    <a16:rowId xmlns:a16="http://schemas.microsoft.com/office/drawing/2014/main" val="72623831"/>
                  </a:ext>
                </a:extLst>
              </a:tr>
            </a:tbl>
          </a:graphicData>
        </a:graphic>
      </p:graphicFrame>
    </p:spTree>
    <p:extLst>
      <p:ext uri="{BB962C8B-B14F-4D97-AF65-F5344CB8AC3E}">
        <p14:creationId xmlns:p14="http://schemas.microsoft.com/office/powerpoint/2010/main" val="3826727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2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(Químicos)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4" name="Tabla 5">
            <a:extLst>
              <a:ext uri="{FF2B5EF4-FFF2-40B4-BE49-F238E27FC236}">
                <a16:creationId xmlns:a16="http://schemas.microsoft.com/office/drawing/2014/main" id="{436C910D-1A66-F8FD-11DA-B37F61ED1CE6}"/>
              </a:ext>
            </a:extLst>
          </p:cNvPr>
          <p:cNvGraphicFramePr>
            <a:graphicFrameLocks noGrp="1"/>
          </p:cNvGraphicFramePr>
          <p:nvPr>
            <p:extLst>
              <p:ext uri="{D42A27DB-BD31-4B8C-83A1-F6EECF244321}">
                <p14:modId xmlns:p14="http://schemas.microsoft.com/office/powerpoint/2010/main" val="533601256"/>
              </p:ext>
            </p:extLst>
          </p:nvPr>
        </p:nvGraphicFramePr>
        <p:xfrm>
          <a:off x="683055" y="1470756"/>
          <a:ext cx="10825889" cy="4007867"/>
        </p:xfrm>
        <a:graphic>
          <a:graphicData uri="http://schemas.openxmlformats.org/drawingml/2006/table">
            <a:tbl>
              <a:tblPr firstRow="1" bandRow="1">
                <a:tableStyleId>{5C22544A-7EE6-4342-B048-85BDC9FD1C3A}</a:tableStyleId>
              </a:tblPr>
              <a:tblGrid>
                <a:gridCol w="4872109">
                  <a:extLst>
                    <a:ext uri="{9D8B030D-6E8A-4147-A177-3AD203B41FA5}">
                      <a16:colId xmlns:a16="http://schemas.microsoft.com/office/drawing/2014/main" val="1743503323"/>
                    </a:ext>
                  </a:extLst>
                </a:gridCol>
                <a:gridCol w="5953780">
                  <a:extLst>
                    <a:ext uri="{9D8B030D-6E8A-4147-A177-3AD203B41FA5}">
                      <a16:colId xmlns:a16="http://schemas.microsoft.com/office/drawing/2014/main" val="1956200438"/>
                    </a:ext>
                  </a:extLst>
                </a:gridCol>
              </a:tblGrid>
              <a:tr h="293782">
                <a:tc>
                  <a:txBody>
                    <a:bodyPr/>
                    <a:lstStyle/>
                    <a:p>
                      <a:pPr algn="ctr"/>
                      <a:r>
                        <a:rPr lang="es-419" sz="1800" b="1" cap="all" baseline="0" dirty="0">
                          <a:solidFill>
                            <a:schemeClr val="tx1"/>
                          </a:solidFill>
                        </a:rPr>
                        <a:t>Reglamento</a:t>
                      </a:r>
                    </a:p>
                  </a:txBody>
                  <a:tcPr/>
                </a:tc>
                <a:tc>
                  <a:txBody>
                    <a:bodyPr/>
                    <a:lstStyle/>
                    <a:p>
                      <a:pPr algn="ctr"/>
                      <a:r>
                        <a:rPr lang="es-419" sz="1800" b="1" cap="all" baseline="0" dirty="0">
                          <a:solidFill>
                            <a:schemeClr val="tx1"/>
                          </a:solidFill>
                        </a:rPr>
                        <a:t>Avance </a:t>
                      </a:r>
                    </a:p>
                  </a:txBody>
                  <a:tcPr/>
                </a:tc>
                <a:extLst>
                  <a:ext uri="{0D108BD9-81ED-4DB2-BD59-A6C34878D82A}">
                    <a16:rowId xmlns:a16="http://schemas.microsoft.com/office/drawing/2014/main" val="4181613284"/>
                  </a:ext>
                </a:extLst>
              </a:tr>
              <a:tr h="1201946">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Reforma al Decreto Ejecutivo N° 40705 Reglamento Técnico RTCR 478:2015 Productos Químicos. Productos Químicos Peligrosos, Registro, Importación y Control. </a:t>
                      </a:r>
                    </a:p>
                  </a:txBody>
                  <a:tcPr/>
                </a:tc>
                <a:tc>
                  <a:txBody>
                    <a:bodyPr/>
                    <a:lstStyle/>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r>
                        <a:rPr lang="es-419" sz="1400" b="0" i="0" u="none" strike="noStrike" cap="none" dirty="0">
                          <a:solidFill>
                            <a:schemeClr val="dk1"/>
                          </a:solidFill>
                          <a:effectLst/>
                          <a:latin typeface="+mn-lt"/>
                          <a:ea typeface="+mn-ea"/>
                          <a:cs typeface="+mn-cs"/>
                          <a:sym typeface="Arial"/>
                        </a:rPr>
                        <a:t> El 15 de  junio del 2023 se remite al despacho mediante el oficio MS-DRPIS-UNC-1576-2023.</a:t>
                      </a:r>
                    </a:p>
                  </a:txBody>
                  <a:tcPr/>
                </a:tc>
                <a:extLst>
                  <a:ext uri="{0D108BD9-81ED-4DB2-BD59-A6C34878D82A}">
                    <a16:rowId xmlns:a16="http://schemas.microsoft.com/office/drawing/2014/main" val="3104537044"/>
                  </a:ext>
                </a:extLst>
              </a:tr>
              <a:tr h="948942">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Reglamento para el Registro, Importación, Almacenamiento, Uso, Comercialización y Transporte de Mercurio y Compuestos de Mercurio</a:t>
                      </a:r>
                    </a:p>
                  </a:txBody>
                  <a:tcPr/>
                </a:tc>
                <a:tc>
                  <a:txBody>
                    <a:bodyPr/>
                    <a:lstStyle/>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r>
                        <a:rPr lang="es-419" sz="1400" b="0" i="0" u="none" strike="noStrike" cap="none" dirty="0">
                          <a:solidFill>
                            <a:schemeClr val="dk1"/>
                          </a:solidFill>
                          <a:effectLst/>
                          <a:latin typeface="+mn-lt"/>
                          <a:ea typeface="+mn-ea"/>
                          <a:cs typeface="+mn-cs"/>
                          <a:sym typeface="Arial"/>
                        </a:rPr>
                        <a:t>Pendiente de tramitología por parte del MINAE   </a:t>
                      </a:r>
                    </a:p>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endParaRPr lang="es-419" sz="1400" b="0" i="0" u="none" strike="noStrike" cap="none" dirty="0">
                        <a:solidFill>
                          <a:schemeClr val="dk1"/>
                        </a:solidFill>
                        <a:effectLst/>
                        <a:latin typeface="+mn-lt"/>
                        <a:ea typeface="+mn-ea"/>
                        <a:cs typeface="+mn-cs"/>
                        <a:sym typeface="Arial"/>
                      </a:endParaRPr>
                    </a:p>
                  </a:txBody>
                  <a:tcPr/>
                </a:tc>
                <a:extLst>
                  <a:ext uri="{0D108BD9-81ED-4DB2-BD59-A6C34878D82A}">
                    <a16:rowId xmlns:a16="http://schemas.microsoft.com/office/drawing/2014/main" val="217005127"/>
                  </a:ext>
                </a:extLst>
              </a:tr>
              <a:tr h="1421684">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Productos de Riesgo Sanitario. Productos para Vapeo. Reglamento para la notificación y Control de líquidos de Vapeo</a:t>
                      </a:r>
                    </a:p>
                  </a:txBody>
                  <a:tcPr/>
                </a:tc>
                <a:tc>
                  <a:txBody>
                    <a:bodyPr/>
                    <a:lstStyle/>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r>
                        <a:rPr lang="es-419" sz="1400" b="0" i="0" u="none" strike="noStrike" cap="none" dirty="0">
                          <a:solidFill>
                            <a:schemeClr val="dk1"/>
                          </a:solidFill>
                          <a:effectLst/>
                          <a:latin typeface="+mn-lt"/>
                          <a:ea typeface="+mn-ea"/>
                          <a:cs typeface="+mn-cs"/>
                          <a:sym typeface="Arial"/>
                        </a:rPr>
                        <a:t>Se elaboró la propuesta de reglamento, se remite a la Comisión para su revisión e inclusión de información requerida. El 17/abril/2023 Se elaboró la propuesta de reglamento, se remite a la Comisión para su revisión e inclusión de información requerida. En espera de respuesta de la DAJ.</a:t>
                      </a:r>
                    </a:p>
                  </a:txBody>
                  <a:tcPr/>
                </a:tc>
                <a:extLst>
                  <a:ext uri="{0D108BD9-81ED-4DB2-BD59-A6C34878D82A}">
                    <a16:rowId xmlns:a16="http://schemas.microsoft.com/office/drawing/2014/main" val="2559297122"/>
                  </a:ext>
                </a:extLst>
              </a:tr>
            </a:tbl>
          </a:graphicData>
        </a:graphic>
      </p:graphicFrame>
    </p:spTree>
    <p:extLst>
      <p:ext uri="{BB962C8B-B14F-4D97-AF65-F5344CB8AC3E}">
        <p14:creationId xmlns:p14="http://schemas.microsoft.com/office/powerpoint/2010/main" val="35839415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2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(Químicos)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2" name="Tabla 5">
            <a:extLst>
              <a:ext uri="{FF2B5EF4-FFF2-40B4-BE49-F238E27FC236}">
                <a16:creationId xmlns:a16="http://schemas.microsoft.com/office/drawing/2014/main" id="{C640BEB8-CB10-2553-4241-324047B501B4}"/>
              </a:ext>
            </a:extLst>
          </p:cNvPr>
          <p:cNvGraphicFramePr>
            <a:graphicFrameLocks noGrp="1"/>
          </p:cNvGraphicFramePr>
          <p:nvPr>
            <p:extLst>
              <p:ext uri="{D42A27DB-BD31-4B8C-83A1-F6EECF244321}">
                <p14:modId xmlns:p14="http://schemas.microsoft.com/office/powerpoint/2010/main" val="2081298012"/>
              </p:ext>
            </p:extLst>
          </p:nvPr>
        </p:nvGraphicFramePr>
        <p:xfrm>
          <a:off x="715347" y="1397411"/>
          <a:ext cx="10546701" cy="4202633"/>
        </p:xfrm>
        <a:graphic>
          <a:graphicData uri="http://schemas.openxmlformats.org/drawingml/2006/table">
            <a:tbl>
              <a:tblPr firstRow="1" bandRow="1">
                <a:tableStyleId>{5C22544A-7EE6-4342-B048-85BDC9FD1C3A}</a:tableStyleId>
              </a:tblPr>
              <a:tblGrid>
                <a:gridCol w="5482589">
                  <a:extLst>
                    <a:ext uri="{9D8B030D-6E8A-4147-A177-3AD203B41FA5}">
                      <a16:colId xmlns:a16="http://schemas.microsoft.com/office/drawing/2014/main" val="1743503323"/>
                    </a:ext>
                  </a:extLst>
                </a:gridCol>
                <a:gridCol w="5064112">
                  <a:extLst>
                    <a:ext uri="{9D8B030D-6E8A-4147-A177-3AD203B41FA5}">
                      <a16:colId xmlns:a16="http://schemas.microsoft.com/office/drawing/2014/main" val="1956200438"/>
                    </a:ext>
                  </a:extLst>
                </a:gridCol>
              </a:tblGrid>
              <a:tr h="287401">
                <a:tc>
                  <a:txBody>
                    <a:bodyPr/>
                    <a:lstStyle/>
                    <a:p>
                      <a:pPr algn="ctr"/>
                      <a:r>
                        <a:rPr lang="es-419" sz="1800" b="1" cap="all" baseline="0" dirty="0">
                          <a:solidFill>
                            <a:schemeClr val="tx1"/>
                          </a:solidFill>
                        </a:rPr>
                        <a:t>Reglamento</a:t>
                      </a:r>
                    </a:p>
                  </a:txBody>
                  <a:tcPr/>
                </a:tc>
                <a:tc>
                  <a:txBody>
                    <a:bodyPr/>
                    <a:lstStyle/>
                    <a:p>
                      <a:pPr algn="ctr"/>
                      <a:r>
                        <a:rPr lang="es-419" sz="1800" b="1" cap="all" baseline="0" dirty="0">
                          <a:solidFill>
                            <a:schemeClr val="tx1"/>
                          </a:solidFill>
                        </a:rPr>
                        <a:t>Avance </a:t>
                      </a:r>
                    </a:p>
                  </a:txBody>
                  <a:tcPr/>
                </a:tc>
                <a:extLst>
                  <a:ext uri="{0D108BD9-81ED-4DB2-BD59-A6C34878D82A}">
                    <a16:rowId xmlns:a16="http://schemas.microsoft.com/office/drawing/2014/main" val="4181613284"/>
                  </a:ext>
                </a:extLst>
              </a:tr>
              <a:tr h="898156">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Prohibición del uso de </a:t>
                      </a:r>
                      <a:r>
                        <a:rPr lang="es-419" sz="1400" b="0" i="0" u="none" strike="noStrike" cap="none" dirty="0" err="1">
                          <a:solidFill>
                            <a:schemeClr val="dk1"/>
                          </a:solidFill>
                          <a:effectLst/>
                          <a:latin typeface="+mn-lt"/>
                          <a:ea typeface="+mn-ea"/>
                          <a:cs typeface="+mn-cs"/>
                          <a:sym typeface="Arial"/>
                        </a:rPr>
                        <a:t>Clorotalonil</a:t>
                      </a:r>
                      <a:r>
                        <a:rPr lang="es-419" sz="1400" b="0" i="0" u="none" strike="noStrike" cap="none" dirty="0">
                          <a:solidFill>
                            <a:schemeClr val="dk1"/>
                          </a:solidFill>
                          <a:effectLst/>
                          <a:latin typeface="+mn-lt"/>
                          <a:ea typeface="+mn-ea"/>
                          <a:cs typeface="+mn-cs"/>
                          <a:sym typeface="Arial"/>
                        </a:rPr>
                        <a:t> en Costa Rica</a:t>
                      </a: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Se remitió borrador del Decreto al despacho de la viceministra Carolina Gallo mediante el oficio MS-DRPIS-988-2023.</a:t>
                      </a:r>
                    </a:p>
                  </a:txBody>
                  <a:tcPr/>
                </a:tc>
                <a:extLst>
                  <a:ext uri="{0D108BD9-81ED-4DB2-BD59-A6C34878D82A}">
                    <a16:rowId xmlns:a16="http://schemas.microsoft.com/office/drawing/2014/main" val="3104537044"/>
                  </a:ext>
                </a:extLst>
              </a:tr>
              <a:tr h="2856779">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Borrador de decreto MS-AJ-SM-1544-2023. Prohibición del registro, importación, exportación, fabricación, formulación, almacenamiento, distribución, transporte, reempaque, </a:t>
                      </a:r>
                      <a:r>
                        <a:rPr lang="es-419" sz="1400" b="0" i="0" u="none" strike="noStrike" cap="none" dirty="0" err="1">
                          <a:solidFill>
                            <a:schemeClr val="dk1"/>
                          </a:solidFill>
                          <a:effectLst/>
                          <a:latin typeface="+mn-lt"/>
                          <a:ea typeface="+mn-ea"/>
                          <a:cs typeface="+mn-cs"/>
                          <a:sym typeface="Arial"/>
                        </a:rPr>
                        <a:t>reenvase</a:t>
                      </a:r>
                      <a:r>
                        <a:rPr lang="es-419" sz="1400" b="0" i="0" u="none" strike="noStrike" cap="none" dirty="0">
                          <a:solidFill>
                            <a:schemeClr val="dk1"/>
                          </a:solidFill>
                          <a:effectLst/>
                          <a:latin typeface="+mn-lt"/>
                          <a:ea typeface="+mn-ea"/>
                          <a:cs typeface="+mn-cs"/>
                          <a:sym typeface="Arial"/>
                        </a:rPr>
                        <a:t>, manipulación, venta, mezcla y uso de ingredientes activos grado técnico y plaguicidas sintéticos formulados que contengan el ingrediente activo  </a:t>
                      </a:r>
                      <a:r>
                        <a:rPr lang="es-419" sz="1400" b="0" i="0" u="none" strike="noStrike" cap="all" dirty="0">
                          <a:solidFill>
                            <a:schemeClr val="dk1"/>
                          </a:solidFill>
                          <a:effectLst/>
                          <a:latin typeface="+mn-lt"/>
                          <a:ea typeface="+mn-ea"/>
                          <a:cs typeface="+mn-cs"/>
                          <a:sym typeface="Arial"/>
                        </a:rPr>
                        <a:t>MALATION, TRICLORFON, ATRAZINA, TETRADIFÓN, CLORPIRIFOS, DIAZINON, BENTAZONA, PROCLORAZ, METILCICLOPROPANO, DIURON, CARBARIL, PROPICONAZOL, THIAMETOXAM, IMIDACLOPRID, HEXAXINONA, METALAXIL Y METOXIFENOXIDA</a:t>
                      </a:r>
                      <a:endParaRPr lang="es-419" sz="1400" b="0" i="0" u="none" strike="noStrike" cap="none" dirty="0">
                        <a:solidFill>
                          <a:schemeClr val="dk1"/>
                        </a:solidFill>
                        <a:effectLst/>
                        <a:latin typeface="+mn-lt"/>
                        <a:ea typeface="+mn-ea"/>
                        <a:cs typeface="+mn-cs"/>
                        <a:sym typeface="Arial"/>
                      </a:endParaRPr>
                    </a:p>
                  </a:txBody>
                  <a:tcPr/>
                </a:tc>
                <a:tc>
                  <a:txBody>
                    <a:bodyPr/>
                    <a:lstStyle/>
                    <a:p>
                      <a:pPr marL="0" marR="0" lvl="0" indent="0" algn="just" defTabSz="914400" rtl="0" eaLnBrk="1" fontAlgn="auto" latinLnBrk="0" hangingPunct="1">
                        <a:lnSpc>
                          <a:spcPct val="150000"/>
                        </a:lnSpc>
                        <a:spcBef>
                          <a:spcPts val="0"/>
                        </a:spcBef>
                        <a:spcAft>
                          <a:spcPts val="0"/>
                        </a:spcAft>
                        <a:buClr>
                          <a:srgbClr val="000000"/>
                        </a:buClr>
                        <a:buSzTx/>
                        <a:buFont typeface="Arial"/>
                        <a:buNone/>
                        <a:tabLst/>
                        <a:defRPr/>
                      </a:pPr>
                      <a:r>
                        <a:rPr lang="es-419" sz="1400" b="0" i="0" u="none" strike="noStrike" cap="none" dirty="0">
                          <a:solidFill>
                            <a:schemeClr val="dk1"/>
                          </a:solidFill>
                          <a:effectLst/>
                          <a:latin typeface="+mn-lt"/>
                          <a:ea typeface="+mn-ea"/>
                          <a:cs typeface="+mn-cs"/>
                          <a:sym typeface="Arial"/>
                        </a:rPr>
                        <a:t>La propuesta de borrador fue enviada a la DRPIS mediante el oficio MS-DRPIS-UNC-1433-2023 el 13 de junio de 2023.</a:t>
                      </a:r>
                    </a:p>
                  </a:txBody>
                  <a:tcPr/>
                </a:tc>
                <a:extLst>
                  <a:ext uri="{0D108BD9-81ED-4DB2-BD59-A6C34878D82A}">
                    <a16:rowId xmlns:a16="http://schemas.microsoft.com/office/drawing/2014/main" val="217005127"/>
                  </a:ext>
                </a:extLst>
              </a:tr>
            </a:tbl>
          </a:graphicData>
        </a:graphic>
      </p:graphicFrame>
    </p:spTree>
    <p:extLst>
      <p:ext uri="{BB962C8B-B14F-4D97-AF65-F5344CB8AC3E}">
        <p14:creationId xmlns:p14="http://schemas.microsoft.com/office/powerpoint/2010/main" val="3837482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4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Normativa en lista de espera de iniciar modificación o redacción</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4" name="Tabla 5">
            <a:extLst>
              <a:ext uri="{FF2B5EF4-FFF2-40B4-BE49-F238E27FC236}">
                <a16:creationId xmlns:a16="http://schemas.microsoft.com/office/drawing/2014/main" id="{16BF9B80-2A13-28E1-9566-B2A8FAF8A3F5}"/>
              </a:ext>
            </a:extLst>
          </p:cNvPr>
          <p:cNvGraphicFramePr>
            <a:graphicFrameLocks noGrp="1"/>
          </p:cNvGraphicFramePr>
          <p:nvPr>
            <p:extLst>
              <p:ext uri="{D42A27DB-BD31-4B8C-83A1-F6EECF244321}">
                <p14:modId xmlns:p14="http://schemas.microsoft.com/office/powerpoint/2010/main" val="3026951439"/>
              </p:ext>
            </p:extLst>
          </p:nvPr>
        </p:nvGraphicFramePr>
        <p:xfrm>
          <a:off x="624559" y="1660706"/>
          <a:ext cx="10729241" cy="3918999"/>
        </p:xfrm>
        <a:graphic>
          <a:graphicData uri="http://schemas.openxmlformats.org/drawingml/2006/table">
            <a:tbl>
              <a:tblPr firstRow="1" bandRow="1">
                <a:tableStyleId>{5C22544A-7EE6-4342-B048-85BDC9FD1C3A}</a:tableStyleId>
              </a:tblPr>
              <a:tblGrid>
                <a:gridCol w="10729241">
                  <a:extLst>
                    <a:ext uri="{9D8B030D-6E8A-4147-A177-3AD203B41FA5}">
                      <a16:colId xmlns:a16="http://schemas.microsoft.com/office/drawing/2014/main" val="1743503323"/>
                    </a:ext>
                  </a:extLst>
                </a:gridCol>
              </a:tblGrid>
              <a:tr h="388594">
                <a:tc>
                  <a:txBody>
                    <a:bodyPr/>
                    <a:lstStyle/>
                    <a:p>
                      <a:pPr algn="ctr"/>
                      <a:r>
                        <a:rPr lang="es-419" sz="1400" b="1" cap="all" baseline="0" dirty="0">
                          <a:solidFill>
                            <a:schemeClr val="tx1"/>
                          </a:solidFill>
                        </a:rPr>
                        <a:t>Reglamento</a:t>
                      </a:r>
                    </a:p>
                  </a:txBody>
                  <a:tcPr/>
                </a:tc>
                <a:extLst>
                  <a:ext uri="{0D108BD9-81ED-4DB2-BD59-A6C34878D82A}">
                    <a16:rowId xmlns:a16="http://schemas.microsoft.com/office/drawing/2014/main" val="4181613284"/>
                  </a:ext>
                </a:extLst>
              </a:tr>
              <a:tr h="1253485">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Reglamento de Estudios Clínicos y Biosimilitud, Reforma 40084 al Decreto Ejecutivo N° 39433 “Reconocimiento de la Evaluación y Aprobación de informes finales de Estudios Clínicos y no Clínicos por parte de las Autoridades Reguladoras de referencia como evidencia para el Registro Sanitario de Medicamentos. </a:t>
                      </a:r>
                    </a:p>
                  </a:txBody>
                  <a:tcPr/>
                </a:tc>
                <a:extLst>
                  <a:ext uri="{0D108BD9-81ED-4DB2-BD59-A6C34878D82A}">
                    <a16:rowId xmlns:a16="http://schemas.microsoft.com/office/drawing/2014/main" val="3104537044"/>
                  </a:ext>
                </a:extLst>
              </a:tr>
              <a:tr h="864891">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Modificación y Adición al título, artículo 1 y anexo 1 del Decreto Ejecutivo N° 40705, del 17 de agosto del 2017, Reglamento Técnico RTCR 478:2015 Productos Químicos. Productos Químicos Peligrosos, Registro, Importación y Control. </a:t>
                      </a:r>
                    </a:p>
                  </a:txBody>
                  <a:tcPr/>
                </a:tc>
                <a:extLst>
                  <a:ext uri="{0D108BD9-81ED-4DB2-BD59-A6C34878D82A}">
                    <a16:rowId xmlns:a16="http://schemas.microsoft.com/office/drawing/2014/main" val="217005127"/>
                  </a:ext>
                </a:extLst>
              </a:tr>
              <a:tr h="864891">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Modificación al artículo 1 del Decreto Ejecutivo N° 40457 del 20 de abril del 2017 Reglamento Técnico RTCR 481:2015 Productos Químicos. Productos Químicos Peligrosos. Etiquetado</a:t>
                      </a:r>
                    </a:p>
                  </a:txBody>
                  <a:tcPr/>
                </a:tc>
                <a:extLst>
                  <a:ext uri="{0D108BD9-81ED-4DB2-BD59-A6C34878D82A}">
                    <a16:rowId xmlns:a16="http://schemas.microsoft.com/office/drawing/2014/main" val="2063907706"/>
                  </a:ext>
                </a:extLst>
              </a:tr>
              <a:tr h="547138">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Reglamento para el Registro sanitario de Repelentes. </a:t>
                      </a:r>
                    </a:p>
                  </a:txBody>
                  <a:tcPr/>
                </a:tc>
                <a:extLst>
                  <a:ext uri="{0D108BD9-81ED-4DB2-BD59-A6C34878D82A}">
                    <a16:rowId xmlns:a16="http://schemas.microsoft.com/office/drawing/2014/main" val="1114649424"/>
                  </a:ext>
                </a:extLst>
              </a:tr>
            </a:tbl>
          </a:graphicData>
        </a:graphic>
      </p:graphicFrame>
    </p:spTree>
    <p:extLst>
      <p:ext uri="{BB962C8B-B14F-4D97-AF65-F5344CB8AC3E}">
        <p14:creationId xmlns:p14="http://schemas.microsoft.com/office/powerpoint/2010/main" val="2247206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4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Normativa en lista de espera de iniciar modificación o redacción</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2" name="Tabla 5">
            <a:extLst>
              <a:ext uri="{FF2B5EF4-FFF2-40B4-BE49-F238E27FC236}">
                <a16:creationId xmlns:a16="http://schemas.microsoft.com/office/drawing/2014/main" id="{78688E8E-F271-1E43-22E4-5A3AB8856083}"/>
              </a:ext>
            </a:extLst>
          </p:cNvPr>
          <p:cNvGraphicFramePr>
            <a:graphicFrameLocks noGrp="1"/>
          </p:cNvGraphicFramePr>
          <p:nvPr>
            <p:extLst>
              <p:ext uri="{D42A27DB-BD31-4B8C-83A1-F6EECF244321}">
                <p14:modId xmlns:p14="http://schemas.microsoft.com/office/powerpoint/2010/main" val="3510342110"/>
              </p:ext>
            </p:extLst>
          </p:nvPr>
        </p:nvGraphicFramePr>
        <p:xfrm>
          <a:off x="987498" y="1628559"/>
          <a:ext cx="9985302" cy="3862613"/>
        </p:xfrm>
        <a:graphic>
          <a:graphicData uri="http://schemas.openxmlformats.org/drawingml/2006/table">
            <a:tbl>
              <a:tblPr firstRow="1" bandRow="1">
                <a:tableStyleId>{5C22544A-7EE6-4342-B048-85BDC9FD1C3A}</a:tableStyleId>
              </a:tblPr>
              <a:tblGrid>
                <a:gridCol w="9985302">
                  <a:extLst>
                    <a:ext uri="{9D8B030D-6E8A-4147-A177-3AD203B41FA5}">
                      <a16:colId xmlns:a16="http://schemas.microsoft.com/office/drawing/2014/main" val="1743503323"/>
                    </a:ext>
                  </a:extLst>
                </a:gridCol>
              </a:tblGrid>
              <a:tr h="342326">
                <a:tc>
                  <a:txBody>
                    <a:bodyPr/>
                    <a:lstStyle/>
                    <a:p>
                      <a:pPr algn="ctr"/>
                      <a:r>
                        <a:rPr lang="es-419" sz="1800" b="1" cap="all" baseline="0" dirty="0">
                          <a:solidFill>
                            <a:schemeClr val="tx1"/>
                          </a:solidFill>
                        </a:rPr>
                        <a:t>Reglamento</a:t>
                      </a:r>
                    </a:p>
                  </a:txBody>
                  <a:tcPr/>
                </a:tc>
                <a:extLst>
                  <a:ext uri="{0D108BD9-81ED-4DB2-BD59-A6C34878D82A}">
                    <a16:rowId xmlns:a16="http://schemas.microsoft.com/office/drawing/2014/main" val="4181613284"/>
                  </a:ext>
                </a:extLst>
              </a:tr>
              <a:tr h="719335">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Reglamento Técnico RTCR 439: 2009 Preparados para usos Medicinales Especiales destinados a los Lactantes. </a:t>
                      </a:r>
                    </a:p>
                  </a:txBody>
                  <a:tcPr/>
                </a:tc>
                <a:extLst>
                  <a:ext uri="{0D108BD9-81ED-4DB2-BD59-A6C34878D82A}">
                    <a16:rowId xmlns:a16="http://schemas.microsoft.com/office/drawing/2014/main" val="826877345"/>
                  </a:ext>
                </a:extLst>
              </a:tr>
              <a:tr h="965748">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Reglamento de Buenas Prácticas de Manufactura y Almacenamiento de Productos Químicos</a:t>
                      </a:r>
                    </a:p>
                  </a:txBody>
                  <a:tcPr/>
                </a:tc>
                <a:extLst>
                  <a:ext uri="{0D108BD9-81ED-4DB2-BD59-A6C34878D82A}">
                    <a16:rowId xmlns:a16="http://schemas.microsoft.com/office/drawing/2014/main" val="3104537044"/>
                  </a:ext>
                </a:extLst>
              </a:tr>
              <a:tr h="664888">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Reglamento de Buenas Prácticas de Almacenamiento de Alimentos. </a:t>
                      </a:r>
                    </a:p>
                  </a:txBody>
                  <a:tcPr/>
                </a:tc>
                <a:extLst>
                  <a:ext uri="{0D108BD9-81ED-4DB2-BD59-A6C34878D82A}">
                    <a16:rowId xmlns:a16="http://schemas.microsoft.com/office/drawing/2014/main" val="217005127"/>
                  </a:ext>
                </a:extLst>
              </a:tr>
              <a:tr h="664888">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Reglamento de Bebidas Energizantes</a:t>
                      </a:r>
                    </a:p>
                  </a:txBody>
                  <a:tcPr/>
                </a:tc>
                <a:extLst>
                  <a:ext uri="{0D108BD9-81ED-4DB2-BD59-A6C34878D82A}">
                    <a16:rowId xmlns:a16="http://schemas.microsoft.com/office/drawing/2014/main" val="2063907706"/>
                  </a:ext>
                </a:extLst>
              </a:tr>
              <a:tr h="481994">
                <a:tc>
                  <a:txBody>
                    <a:bodyPr/>
                    <a:lstStyle/>
                    <a:p>
                      <a:pPr marR="0" algn="just" rtl="0">
                        <a:lnSpc>
                          <a:spcPct val="150000"/>
                        </a:lnSpc>
                        <a:spcBef>
                          <a:spcPts val="0"/>
                        </a:spcBef>
                        <a:spcAft>
                          <a:spcPts val="0"/>
                        </a:spcAft>
                        <a:buClr>
                          <a:srgbClr val="000000"/>
                        </a:buClr>
                        <a:buFont typeface="Arial"/>
                      </a:pPr>
                      <a:r>
                        <a:rPr lang="es-419" sz="1400" b="0" i="0" u="none" strike="noStrike" cap="none" dirty="0">
                          <a:solidFill>
                            <a:schemeClr val="dk1"/>
                          </a:solidFill>
                          <a:effectLst/>
                          <a:latin typeface="+mn-lt"/>
                          <a:ea typeface="+mn-ea"/>
                          <a:cs typeface="+mn-cs"/>
                          <a:sym typeface="Arial"/>
                        </a:rPr>
                        <a:t>Prohibición de determinadas sustancias en productos naturales y en suplementos a la dieta y otros productos. </a:t>
                      </a:r>
                    </a:p>
                  </a:txBody>
                  <a:tcPr/>
                </a:tc>
                <a:extLst>
                  <a:ext uri="{0D108BD9-81ED-4DB2-BD59-A6C34878D82A}">
                    <a16:rowId xmlns:a16="http://schemas.microsoft.com/office/drawing/2014/main" val="1114649424"/>
                  </a:ext>
                </a:extLst>
              </a:tr>
            </a:tbl>
          </a:graphicData>
        </a:graphic>
      </p:graphicFrame>
    </p:spTree>
    <p:extLst>
      <p:ext uri="{BB962C8B-B14F-4D97-AF65-F5344CB8AC3E}">
        <p14:creationId xmlns:p14="http://schemas.microsoft.com/office/powerpoint/2010/main" val="3254301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5764EC-DDF0-1A0D-922C-475DB104424E}"/>
              </a:ext>
            </a:extLst>
          </p:cNvPr>
          <p:cNvSpPr>
            <a:spLocks noGrp="1"/>
          </p:cNvSpPr>
          <p:nvPr>
            <p:ph type="title"/>
          </p:nvPr>
        </p:nvSpPr>
        <p:spPr>
          <a:xfrm>
            <a:off x="968049" y="913784"/>
            <a:ext cx="10442511" cy="1285803"/>
          </a:xfrm>
        </p:spPr>
        <p:txBody>
          <a:bodyPr>
            <a:normAutofit fontScale="90000"/>
          </a:bodyPr>
          <a:lstStyle/>
          <a:p>
            <a:pPr algn="ctr"/>
            <a:r>
              <a:rPr lang="es-ES" dirty="0">
                <a:solidFill>
                  <a:schemeClr val="accent1"/>
                </a:solidFill>
              </a:rPr>
              <a:t>RETIRO DE MERCADO DE PRODUCTOS DE INTERÉS SANITARIO</a:t>
            </a:r>
            <a:endParaRPr lang="es-419" dirty="0">
              <a:solidFill>
                <a:schemeClr val="accent1"/>
              </a:solidFill>
            </a:endParaRPr>
          </a:p>
        </p:txBody>
      </p:sp>
      <p:sp>
        <p:nvSpPr>
          <p:cNvPr id="3" name="Título 1">
            <a:extLst>
              <a:ext uri="{FF2B5EF4-FFF2-40B4-BE49-F238E27FC236}">
                <a16:creationId xmlns:a16="http://schemas.microsoft.com/office/drawing/2014/main" id="{205B5982-CFD0-7C88-F955-8C69B675F402}"/>
              </a:ext>
            </a:extLst>
          </p:cNvPr>
          <p:cNvSpPr txBox="1">
            <a:spLocks/>
          </p:cNvSpPr>
          <p:nvPr/>
        </p:nvSpPr>
        <p:spPr>
          <a:xfrm>
            <a:off x="968049" y="2919053"/>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Avenir Book" panose="02000503020000020003" pitchFamily="2" charset="0"/>
                <a:ea typeface="+mj-ea"/>
                <a:cs typeface="+mj-cs"/>
              </a:defRPr>
            </a:lvl1pPr>
          </a:lstStyle>
          <a:p>
            <a:pPr fontAlgn="t">
              <a:spcBef>
                <a:spcPts val="0"/>
              </a:spcBef>
            </a:pPr>
            <a:br>
              <a:rPr lang="es-419" sz="1600" dirty="0">
                <a:latin typeface="Arial" panose="020B0604020202020204" pitchFamily="34" charset="0"/>
              </a:rPr>
            </a:br>
            <a:r>
              <a:rPr lang="es-419" sz="1600" dirty="0">
                <a:latin typeface="Arial" panose="020B0604020202020204" pitchFamily="34" charset="0"/>
              </a:rPr>
              <a:t>Link de acceso desde la Página del Ministerio de Salud</a:t>
            </a:r>
          </a:p>
          <a:p>
            <a:pPr fontAlgn="t">
              <a:spcBef>
                <a:spcPts val="0"/>
              </a:spcBef>
            </a:pPr>
            <a:br>
              <a:rPr lang="es-419" sz="1600" dirty="0">
                <a:latin typeface="Arial" panose="020B0604020202020204" pitchFamily="34" charset="0"/>
              </a:rPr>
            </a:br>
            <a:r>
              <a:rPr lang="es-419" sz="1600" dirty="0">
                <a:latin typeface="Arial" panose="020B0604020202020204" pitchFamily="34" charset="0"/>
                <a:hlinkClick r:id="rId2"/>
              </a:rPr>
              <a:t>https://www.ministeriodesalud.go.cr/index.php/component/search/?searchword=retiro%20de%20mercado&amp;searchphrase=all&amp;Itemid=101</a:t>
            </a:r>
            <a:br>
              <a:rPr lang="es-419" sz="1600" dirty="0">
                <a:latin typeface="Arial" panose="020B0604020202020204" pitchFamily="34" charset="0"/>
              </a:rPr>
            </a:br>
            <a:endParaRPr lang="es-419" sz="1600" dirty="0"/>
          </a:p>
        </p:txBody>
      </p:sp>
    </p:spTree>
    <p:extLst>
      <p:ext uri="{BB962C8B-B14F-4D97-AF65-F5344CB8AC3E}">
        <p14:creationId xmlns:p14="http://schemas.microsoft.com/office/powerpoint/2010/main" val="1766976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DE7BFA-0B65-15A9-3BA0-DBC9DCEDDBC7}"/>
              </a:ext>
            </a:extLst>
          </p:cNvPr>
          <p:cNvSpPr>
            <a:spLocks noGrp="1"/>
          </p:cNvSpPr>
          <p:nvPr>
            <p:ph type="title"/>
          </p:nvPr>
        </p:nvSpPr>
        <p:spPr>
          <a:xfrm>
            <a:off x="6494106" y="2313992"/>
            <a:ext cx="4879910" cy="1413588"/>
          </a:xfrm>
        </p:spPr>
        <p:txBody>
          <a:bodyPr>
            <a:noAutofit/>
          </a:bodyPr>
          <a:lstStyle/>
          <a:p>
            <a:pPr>
              <a:lnSpc>
                <a:spcPct val="150000"/>
              </a:lnSpc>
            </a:pPr>
            <a:r>
              <a:rPr lang="es-419" sz="1800" dirty="0">
                <a:latin typeface="+mn-lt"/>
                <a:ea typeface="+mn-ea"/>
                <a:cs typeface="+mn-cs"/>
              </a:rPr>
              <a:t>https://www.ministeriodesalud.go.cr/index.php/biblioteca-de-archivos-left/documentos-ministerio-de-salud/tramites/certificaciones/retiro-de-mercado-de-productos/6504-formulario-de-notificacion-de-retiro-voluntario-de-mercado-de-productos-de-interes-sanitario/file</a:t>
            </a:r>
          </a:p>
        </p:txBody>
      </p:sp>
      <p:pic>
        <p:nvPicPr>
          <p:cNvPr id="4" name="Imagen 3">
            <a:extLst>
              <a:ext uri="{FF2B5EF4-FFF2-40B4-BE49-F238E27FC236}">
                <a16:creationId xmlns:a16="http://schemas.microsoft.com/office/drawing/2014/main" id="{D9D3EC8F-185F-6404-26EA-9DFBF56F61A1}"/>
              </a:ext>
            </a:extLst>
          </p:cNvPr>
          <p:cNvPicPr>
            <a:picLocks noChangeAspect="1"/>
          </p:cNvPicPr>
          <p:nvPr/>
        </p:nvPicPr>
        <p:blipFill rotWithShape="1">
          <a:blip r:embed="rId2"/>
          <a:srcRect l="38333" t="23562" r="19000" b="6371"/>
          <a:stretch/>
        </p:blipFill>
        <p:spPr>
          <a:xfrm>
            <a:off x="894080" y="914400"/>
            <a:ext cx="5201920" cy="4805265"/>
          </a:xfrm>
          <a:prstGeom prst="rect">
            <a:avLst/>
          </a:prstGeom>
        </p:spPr>
      </p:pic>
    </p:spTree>
    <p:extLst>
      <p:ext uri="{BB962C8B-B14F-4D97-AF65-F5344CB8AC3E}">
        <p14:creationId xmlns:p14="http://schemas.microsoft.com/office/powerpoint/2010/main" val="933354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431DF897-FEE4-86FA-3470-CB9C54AC011B}"/>
              </a:ext>
            </a:extLst>
          </p:cNvPr>
          <p:cNvSpPr>
            <a:spLocks noGrp="1"/>
          </p:cNvSpPr>
          <p:nvPr>
            <p:ph type="title"/>
          </p:nvPr>
        </p:nvSpPr>
        <p:spPr>
          <a:xfrm>
            <a:off x="838200" y="2325760"/>
            <a:ext cx="10515600" cy="1325563"/>
          </a:xfrm>
        </p:spPr>
        <p:txBody>
          <a:bodyPr/>
          <a:lstStyle/>
          <a:p>
            <a:pPr algn="ctr"/>
            <a:r>
              <a:rPr lang="es-419" sz="3600" b="1" dirty="0">
                <a:solidFill>
                  <a:schemeClr val="dk1"/>
                </a:solidFill>
                <a:latin typeface="Calibri"/>
                <a:cs typeface="Calibri"/>
              </a:rPr>
              <a:t>Regulación en Proceso   </a:t>
            </a:r>
            <a:br>
              <a:rPr lang="es-419" sz="4400" b="1" dirty="0">
                <a:solidFill>
                  <a:schemeClr val="dk1"/>
                </a:solidFill>
                <a:latin typeface="Calibri"/>
                <a:cs typeface="Calibri"/>
              </a:rPr>
            </a:br>
            <a:endParaRPr lang="es-419" dirty="0"/>
          </a:p>
        </p:txBody>
      </p:sp>
    </p:spTree>
    <p:extLst>
      <p:ext uri="{BB962C8B-B14F-4D97-AF65-F5344CB8AC3E}">
        <p14:creationId xmlns:p14="http://schemas.microsoft.com/office/powerpoint/2010/main" val="3892386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32FECBF-849C-DD49-D52F-A3F79307E95D}"/>
              </a:ext>
            </a:extLst>
          </p:cNvPr>
          <p:cNvSpPr txBox="1"/>
          <p:nvPr/>
        </p:nvSpPr>
        <p:spPr>
          <a:xfrm>
            <a:off x="6287279" y="1997838"/>
            <a:ext cx="4991878" cy="4108817"/>
          </a:xfrm>
          <a:prstGeom prst="rect">
            <a:avLst/>
          </a:prstGeom>
          <a:noFill/>
        </p:spPr>
        <p:txBody>
          <a:bodyPr wrap="square" rtlCol="0">
            <a:spAutoFit/>
          </a:bodyPr>
          <a:lstStyle/>
          <a:p>
            <a:pPr algn="just">
              <a:lnSpc>
                <a:spcPct val="150000"/>
              </a:lnSpc>
            </a:pPr>
            <a:r>
              <a:rPr lang="es-419" dirty="0"/>
              <a:t>https://www.ministeriodesalud.go.cr/index.php/biblioteca-de-archivos-left/documentos-ministerio-de-salud/tramites/certificaciones/retiro-de-mercado-de-productos/6505-formulario-de-presentacion-del-informe-final-de-retiro-de-mercado-de-productos-de-interes-sanitario/file</a:t>
            </a:r>
          </a:p>
          <a:p>
            <a:pPr algn="just">
              <a:lnSpc>
                <a:spcPct val="150000"/>
              </a:lnSpc>
            </a:pPr>
            <a:endParaRPr lang="es-419" dirty="0"/>
          </a:p>
          <a:p>
            <a:endParaRPr lang="es-419" dirty="0"/>
          </a:p>
          <a:p>
            <a:endParaRPr lang="es-419" dirty="0"/>
          </a:p>
          <a:p>
            <a:endParaRPr lang="es-419" dirty="0"/>
          </a:p>
          <a:p>
            <a:endParaRPr lang="es-419" dirty="0"/>
          </a:p>
        </p:txBody>
      </p:sp>
      <p:pic>
        <p:nvPicPr>
          <p:cNvPr id="6" name="Imagen 5">
            <a:extLst>
              <a:ext uri="{FF2B5EF4-FFF2-40B4-BE49-F238E27FC236}">
                <a16:creationId xmlns:a16="http://schemas.microsoft.com/office/drawing/2014/main" id="{567C06EF-F2D8-C31C-82D5-A81BCC9E0D21}"/>
              </a:ext>
            </a:extLst>
          </p:cNvPr>
          <p:cNvPicPr>
            <a:picLocks noChangeAspect="1"/>
          </p:cNvPicPr>
          <p:nvPr/>
        </p:nvPicPr>
        <p:blipFill rotWithShape="1">
          <a:blip r:embed="rId2"/>
          <a:srcRect l="38036" t="23674" r="21020" b="6531"/>
          <a:stretch/>
        </p:blipFill>
        <p:spPr>
          <a:xfrm>
            <a:off x="735564" y="1073020"/>
            <a:ext cx="4991878" cy="4786603"/>
          </a:xfrm>
          <a:prstGeom prst="rect">
            <a:avLst/>
          </a:prstGeom>
        </p:spPr>
      </p:pic>
    </p:spTree>
    <p:extLst>
      <p:ext uri="{BB962C8B-B14F-4D97-AF65-F5344CB8AC3E}">
        <p14:creationId xmlns:p14="http://schemas.microsoft.com/office/powerpoint/2010/main" val="1867041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AA3C5067-2B10-9D53-9B9A-05F918425388}"/>
              </a:ext>
            </a:extLst>
          </p:cNvPr>
          <p:cNvSpPr txBox="1"/>
          <p:nvPr/>
        </p:nvSpPr>
        <p:spPr>
          <a:xfrm>
            <a:off x="6885992" y="1866035"/>
            <a:ext cx="4723622" cy="3373359"/>
          </a:xfrm>
          <a:prstGeom prst="rect">
            <a:avLst/>
          </a:prstGeom>
          <a:noFill/>
        </p:spPr>
        <p:txBody>
          <a:bodyPr wrap="square">
            <a:spAutoFit/>
          </a:bodyPr>
          <a:lstStyle/>
          <a:p>
            <a:pPr algn="just">
              <a:lnSpc>
                <a:spcPct val="150000"/>
              </a:lnSpc>
            </a:pPr>
            <a:r>
              <a:rPr lang="es-419" dirty="0"/>
              <a:t>https://www.ministeriodesalud.go.cr/index.php/biblioteca-de-archivos-left/documentos-ministerio-de-salud/tramites/certificaciones/retiro-de-mercado-de-productos/6506-formulario-de-solicitud-de-prorroga-para-retiro-de-mercado-de-productos-de-interes-sanitario-o-para-presentar-el-informe-final/file</a:t>
            </a:r>
          </a:p>
        </p:txBody>
      </p:sp>
      <p:pic>
        <p:nvPicPr>
          <p:cNvPr id="8" name="Imagen 7">
            <a:extLst>
              <a:ext uri="{FF2B5EF4-FFF2-40B4-BE49-F238E27FC236}">
                <a16:creationId xmlns:a16="http://schemas.microsoft.com/office/drawing/2014/main" id="{F58B01BD-D4E7-DF06-8A76-6A286E31B90D}"/>
              </a:ext>
            </a:extLst>
          </p:cNvPr>
          <p:cNvPicPr>
            <a:picLocks noChangeAspect="1"/>
          </p:cNvPicPr>
          <p:nvPr/>
        </p:nvPicPr>
        <p:blipFill rotWithShape="1">
          <a:blip r:embed="rId2"/>
          <a:srcRect l="38954" t="24847" r="19566" b="7968"/>
          <a:stretch/>
        </p:blipFill>
        <p:spPr>
          <a:xfrm>
            <a:off x="877076" y="886408"/>
            <a:ext cx="5622461" cy="5122506"/>
          </a:xfrm>
          <a:prstGeom prst="rect">
            <a:avLst/>
          </a:prstGeom>
        </p:spPr>
      </p:pic>
    </p:spTree>
    <p:extLst>
      <p:ext uri="{BB962C8B-B14F-4D97-AF65-F5344CB8AC3E}">
        <p14:creationId xmlns:p14="http://schemas.microsoft.com/office/powerpoint/2010/main" val="4166215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838200" y="692150"/>
            <a:ext cx="10515600" cy="1325563"/>
          </a:xfrm>
        </p:spPr>
        <p:txBody>
          <a:bodyPr>
            <a:normAutofit/>
          </a:bodyPr>
          <a:lstStyle/>
          <a:p>
            <a:pPr algn="ctr"/>
            <a:r>
              <a:rPr lang="es-419" sz="20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(En General)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4" name="Tabla 5">
            <a:extLst>
              <a:ext uri="{FF2B5EF4-FFF2-40B4-BE49-F238E27FC236}">
                <a16:creationId xmlns:a16="http://schemas.microsoft.com/office/drawing/2014/main" id="{54BB98DE-4844-66E6-3EA1-60FB898CE23C}"/>
              </a:ext>
            </a:extLst>
          </p:cNvPr>
          <p:cNvGraphicFramePr>
            <a:graphicFrameLocks noGrp="1"/>
          </p:cNvGraphicFramePr>
          <p:nvPr>
            <p:extLst>
              <p:ext uri="{D42A27DB-BD31-4B8C-83A1-F6EECF244321}">
                <p14:modId xmlns:p14="http://schemas.microsoft.com/office/powerpoint/2010/main" val="1217839637"/>
              </p:ext>
            </p:extLst>
          </p:nvPr>
        </p:nvGraphicFramePr>
        <p:xfrm>
          <a:off x="838200" y="1665353"/>
          <a:ext cx="10515600" cy="3653095"/>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1743503323"/>
                    </a:ext>
                  </a:extLst>
                </a:gridCol>
                <a:gridCol w="5257800">
                  <a:extLst>
                    <a:ext uri="{9D8B030D-6E8A-4147-A177-3AD203B41FA5}">
                      <a16:colId xmlns:a16="http://schemas.microsoft.com/office/drawing/2014/main" val="1956200438"/>
                    </a:ext>
                  </a:extLst>
                </a:gridCol>
              </a:tblGrid>
              <a:tr h="710234">
                <a:tc>
                  <a:txBody>
                    <a:bodyPr/>
                    <a:lstStyle/>
                    <a:p>
                      <a:pPr algn="ctr"/>
                      <a:r>
                        <a:rPr lang="es-419" cap="all" baseline="0" dirty="0">
                          <a:solidFill>
                            <a:schemeClr val="tx1"/>
                          </a:solidFill>
                        </a:rPr>
                        <a:t>Reglamento</a:t>
                      </a:r>
                    </a:p>
                  </a:txBody>
                  <a:tcPr/>
                </a:tc>
                <a:tc>
                  <a:txBody>
                    <a:bodyPr/>
                    <a:lstStyle/>
                    <a:p>
                      <a:pPr algn="ctr"/>
                      <a:r>
                        <a:rPr lang="es-419" cap="all" baseline="0" dirty="0">
                          <a:solidFill>
                            <a:schemeClr val="tx1"/>
                          </a:solidFill>
                        </a:rPr>
                        <a:t>Avance </a:t>
                      </a:r>
                    </a:p>
                  </a:txBody>
                  <a:tcPr/>
                </a:tc>
                <a:extLst>
                  <a:ext uri="{0D108BD9-81ED-4DB2-BD59-A6C34878D82A}">
                    <a16:rowId xmlns:a16="http://schemas.microsoft.com/office/drawing/2014/main" val="4181613284"/>
                  </a:ext>
                </a:extLst>
              </a:tr>
              <a:tr h="1324288">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Reglamento la Autorización de Ingreso de Productos de Interés Sanitario al Territorio Nacional. </a:t>
                      </a:r>
                      <a:endParaRPr lang="es-419" sz="1400" b="0" dirty="0"/>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En análisis de información cuantitativa proporcionada por la DAC sobre reportes por año, de aprobaciones automáticas, aprobaciones de </a:t>
                      </a:r>
                      <a:r>
                        <a:rPr lang="es-419" sz="1400" b="0" i="0" u="none" strike="noStrike" cap="none" dirty="0" err="1">
                          <a:solidFill>
                            <a:schemeClr val="dk1"/>
                          </a:solidFill>
                          <a:effectLst/>
                          <a:latin typeface="+mn-lt"/>
                          <a:ea typeface="+mn-ea"/>
                          <a:cs typeface="+mn-cs"/>
                          <a:sym typeface="Arial"/>
                        </a:rPr>
                        <a:t>NTs</a:t>
                      </a:r>
                      <a:r>
                        <a:rPr lang="es-419" sz="1400" b="0" i="0" u="none" strike="noStrike" cap="none" dirty="0">
                          <a:solidFill>
                            <a:schemeClr val="dk1"/>
                          </a:solidFill>
                          <a:effectLst/>
                          <a:latin typeface="+mn-lt"/>
                          <a:ea typeface="+mn-ea"/>
                          <a:cs typeface="+mn-cs"/>
                          <a:sym typeface="Arial"/>
                        </a:rPr>
                        <a:t> y CLV emitidos. </a:t>
                      </a:r>
                      <a:endParaRPr lang="es-419" sz="1400" b="0" dirty="0"/>
                    </a:p>
                  </a:txBody>
                  <a:tcPr/>
                </a:tc>
                <a:extLst>
                  <a:ext uri="{0D108BD9-81ED-4DB2-BD59-A6C34878D82A}">
                    <a16:rowId xmlns:a16="http://schemas.microsoft.com/office/drawing/2014/main" val="1910067072"/>
                  </a:ext>
                </a:extLst>
              </a:tr>
              <a:tr h="1618573">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Reglamento Técnico RTCR XXX:2023. Derivados y productos de interés sanitario que contengan cáñamo y cannabis psicoactivo. Disposiciones administrativas, registro sanitario, etiquetado, control y publicidad</a:t>
                      </a:r>
                      <a:endParaRPr lang="es-419" sz="1400" b="0" dirty="0"/>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Disposiciones administrativas, registro sanitario, etiquetado, control y publicidad. Avance: Se envió propuesta al despacho de la ministra para visto bueno. Ya terminó la revisión por parte de jurídicos</a:t>
                      </a:r>
                      <a:endParaRPr lang="es-419" sz="1400" b="0" dirty="0"/>
                    </a:p>
                  </a:txBody>
                  <a:tcPr/>
                </a:tc>
                <a:extLst>
                  <a:ext uri="{0D108BD9-81ED-4DB2-BD59-A6C34878D82A}">
                    <a16:rowId xmlns:a16="http://schemas.microsoft.com/office/drawing/2014/main" val="3824739804"/>
                  </a:ext>
                </a:extLst>
              </a:tr>
            </a:tbl>
          </a:graphicData>
        </a:graphic>
      </p:graphicFrame>
    </p:spTree>
    <p:extLst>
      <p:ext uri="{BB962C8B-B14F-4D97-AF65-F5344CB8AC3E}">
        <p14:creationId xmlns:p14="http://schemas.microsoft.com/office/powerpoint/2010/main" val="2748164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838200" y="692150"/>
            <a:ext cx="10515600" cy="1325563"/>
          </a:xfrm>
        </p:spPr>
        <p:txBody>
          <a:bodyPr>
            <a:normAutofit/>
          </a:bodyPr>
          <a:lstStyle/>
          <a:p>
            <a:pPr algn="ctr"/>
            <a:r>
              <a:rPr lang="es-419" sz="20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(En General)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2" name="Tabla 5">
            <a:extLst>
              <a:ext uri="{FF2B5EF4-FFF2-40B4-BE49-F238E27FC236}">
                <a16:creationId xmlns:a16="http://schemas.microsoft.com/office/drawing/2014/main" id="{B01567F0-27D5-527E-B992-803BF009745A}"/>
              </a:ext>
            </a:extLst>
          </p:cNvPr>
          <p:cNvGraphicFramePr>
            <a:graphicFrameLocks noGrp="1"/>
          </p:cNvGraphicFramePr>
          <p:nvPr>
            <p:extLst>
              <p:ext uri="{D42A27DB-BD31-4B8C-83A1-F6EECF244321}">
                <p14:modId xmlns:p14="http://schemas.microsoft.com/office/powerpoint/2010/main" val="3893595321"/>
              </p:ext>
            </p:extLst>
          </p:nvPr>
        </p:nvGraphicFramePr>
        <p:xfrm>
          <a:off x="588227" y="1688840"/>
          <a:ext cx="11015546" cy="3821987"/>
        </p:xfrm>
        <a:graphic>
          <a:graphicData uri="http://schemas.openxmlformats.org/drawingml/2006/table">
            <a:tbl>
              <a:tblPr firstRow="1" bandRow="1">
                <a:tableStyleId>{5C22544A-7EE6-4342-B048-85BDC9FD1C3A}</a:tableStyleId>
              </a:tblPr>
              <a:tblGrid>
                <a:gridCol w="5507773">
                  <a:extLst>
                    <a:ext uri="{9D8B030D-6E8A-4147-A177-3AD203B41FA5}">
                      <a16:colId xmlns:a16="http://schemas.microsoft.com/office/drawing/2014/main" val="1743503323"/>
                    </a:ext>
                  </a:extLst>
                </a:gridCol>
                <a:gridCol w="5507773">
                  <a:extLst>
                    <a:ext uri="{9D8B030D-6E8A-4147-A177-3AD203B41FA5}">
                      <a16:colId xmlns:a16="http://schemas.microsoft.com/office/drawing/2014/main" val="1956200438"/>
                    </a:ext>
                  </a:extLst>
                </a:gridCol>
              </a:tblGrid>
              <a:tr h="398043">
                <a:tc>
                  <a:txBody>
                    <a:bodyPr/>
                    <a:lstStyle/>
                    <a:p>
                      <a:pPr algn="ctr"/>
                      <a:r>
                        <a:rPr lang="es-419" cap="all" baseline="0" dirty="0">
                          <a:solidFill>
                            <a:schemeClr val="tx1"/>
                          </a:solidFill>
                        </a:rPr>
                        <a:t>Reglamento</a:t>
                      </a:r>
                    </a:p>
                  </a:txBody>
                  <a:tcPr/>
                </a:tc>
                <a:tc>
                  <a:txBody>
                    <a:bodyPr/>
                    <a:lstStyle/>
                    <a:p>
                      <a:pPr algn="ctr"/>
                      <a:r>
                        <a:rPr lang="es-419" cap="all" baseline="0" dirty="0">
                          <a:solidFill>
                            <a:schemeClr val="tx1"/>
                          </a:solidFill>
                        </a:rPr>
                        <a:t>Avance </a:t>
                      </a:r>
                    </a:p>
                  </a:txBody>
                  <a:tcPr/>
                </a:tc>
                <a:extLst>
                  <a:ext uri="{0D108BD9-81ED-4DB2-BD59-A6C34878D82A}">
                    <a16:rowId xmlns:a16="http://schemas.microsoft.com/office/drawing/2014/main" val="4181613284"/>
                  </a:ext>
                </a:extLst>
              </a:tr>
              <a:tr h="1872067">
                <a:tc>
                  <a:txBody>
                    <a:bodyPr/>
                    <a:lstStyle/>
                    <a:p>
                      <a:pPr algn="just">
                        <a:lnSpc>
                          <a:spcPct val="150000"/>
                        </a:lnSpc>
                      </a:pPr>
                      <a:r>
                        <a:rPr lang="es-419" sz="1400" b="0" i="0" u="none" strike="noStrike" kern="1200" cap="none" dirty="0">
                          <a:solidFill>
                            <a:schemeClr val="dk1"/>
                          </a:solidFill>
                          <a:effectLst/>
                          <a:latin typeface="+mn-lt"/>
                          <a:ea typeface="+mn-ea"/>
                          <a:cs typeface="+mn-cs"/>
                          <a:sym typeface="Arial"/>
                        </a:rPr>
                        <a:t>Decreto que crea la Comisión Nacional contra los Productos de Interés Sanitario Falsificados e Ilícitos</a:t>
                      </a:r>
                      <a:endParaRPr lang="es-419" sz="1400" b="0" i="0" u="none" strike="noStrike" kern="1200" cap="none" dirty="0">
                        <a:solidFill>
                          <a:schemeClr val="dk1"/>
                        </a:solidFill>
                        <a:effectLst/>
                        <a:latin typeface="+mn-lt"/>
                        <a:ea typeface="+mn-ea"/>
                        <a:cs typeface="+mn-cs"/>
                      </a:endParaRPr>
                    </a:p>
                  </a:txBody>
                  <a:tcPr/>
                </a:tc>
                <a:tc>
                  <a:txBody>
                    <a:bodyPr/>
                    <a:lstStyle/>
                    <a:p>
                      <a:pPr algn="just">
                        <a:lnSpc>
                          <a:spcPct val="150000"/>
                        </a:lnSpc>
                      </a:pPr>
                      <a:r>
                        <a:rPr lang="es-419" sz="1400" b="0" i="0" u="none" strike="noStrike" kern="1200" cap="none" dirty="0">
                          <a:solidFill>
                            <a:schemeClr val="dk1"/>
                          </a:solidFill>
                          <a:effectLst/>
                          <a:latin typeface="+mn-lt"/>
                          <a:ea typeface="+mn-ea"/>
                          <a:cs typeface="+mn-cs"/>
                          <a:sym typeface="Arial"/>
                        </a:rPr>
                        <a:t>Al 08 de mayo del 2023 se recibieron observaciones de los Ministerios de Hacienda, Seguridad Pública y Agricultura y Ganadería. Se ajustó el decreto y se envió a la DAJ el 4 de mayo del 2023 para revisión e instrucciones a seguir, 20 de junio fue devuelto por parte de la DAJ, y la UNC dio respuesta a esas observaciones el 23 de junio. </a:t>
                      </a:r>
                      <a:endParaRPr lang="es-419" sz="1400" b="0" i="0" u="none" strike="noStrike" kern="1200" cap="none" dirty="0">
                        <a:solidFill>
                          <a:schemeClr val="dk1"/>
                        </a:solidFill>
                        <a:effectLst/>
                        <a:latin typeface="+mn-lt"/>
                        <a:ea typeface="+mn-ea"/>
                        <a:cs typeface="+mn-cs"/>
                      </a:endParaRPr>
                    </a:p>
                  </a:txBody>
                  <a:tcPr/>
                </a:tc>
                <a:extLst>
                  <a:ext uri="{0D108BD9-81ED-4DB2-BD59-A6C34878D82A}">
                    <a16:rowId xmlns:a16="http://schemas.microsoft.com/office/drawing/2014/main" val="3104537044"/>
                  </a:ext>
                </a:extLst>
              </a:tr>
              <a:tr h="1525867">
                <a:tc>
                  <a:txBody>
                    <a:bodyPr/>
                    <a:lstStyle/>
                    <a:p>
                      <a:pPr algn="just"/>
                      <a:r>
                        <a:rPr lang="es-419" sz="1400" b="0" i="0" u="none" strike="noStrike" kern="1200" cap="none" dirty="0">
                          <a:solidFill>
                            <a:schemeClr val="dk1"/>
                          </a:solidFill>
                          <a:effectLst/>
                          <a:latin typeface="+mn-lt"/>
                          <a:ea typeface="+mn-ea"/>
                          <a:cs typeface="+mn-cs"/>
                          <a:sym typeface="Arial"/>
                        </a:rPr>
                        <a:t> </a:t>
                      </a:r>
                    </a:p>
                    <a:p>
                      <a:pPr algn="just">
                        <a:lnSpc>
                          <a:spcPct val="150000"/>
                        </a:lnSpc>
                      </a:pPr>
                      <a:r>
                        <a:rPr lang="es-419" sz="1400" b="0" i="0" u="none" strike="noStrike" kern="1200" cap="none" dirty="0">
                          <a:solidFill>
                            <a:schemeClr val="dk1"/>
                          </a:solidFill>
                          <a:effectLst/>
                          <a:latin typeface="+mn-lt"/>
                          <a:ea typeface="+mn-ea"/>
                          <a:cs typeface="+mn-cs"/>
                          <a:sym typeface="Arial"/>
                        </a:rPr>
                        <a:t>Reglamento para el cobro de trámites de registro sanitario y otros servicios relacionados con medicamentos (modificación Decreto N° 28510-S “Fija Tasa prevista en el artículo 112 de la Ley General de Salud"). </a:t>
                      </a:r>
                    </a:p>
                  </a:txBody>
                  <a:tcPr/>
                </a:tc>
                <a:tc>
                  <a:txBody>
                    <a:bodyPr/>
                    <a:lstStyle/>
                    <a:p>
                      <a:pPr algn="just">
                        <a:lnSpc>
                          <a:spcPct val="150000"/>
                        </a:lnSpc>
                      </a:pPr>
                      <a:endParaRPr lang="es-419" sz="1400" b="0" i="0" u="none" strike="noStrike" kern="1200" cap="none" dirty="0">
                        <a:solidFill>
                          <a:schemeClr val="dk1"/>
                        </a:solidFill>
                        <a:effectLst/>
                        <a:latin typeface="+mn-lt"/>
                        <a:ea typeface="+mn-ea"/>
                        <a:cs typeface="+mn-cs"/>
                        <a:sym typeface="Arial"/>
                      </a:endParaRPr>
                    </a:p>
                    <a:p>
                      <a:pPr algn="just">
                        <a:lnSpc>
                          <a:spcPct val="150000"/>
                        </a:lnSpc>
                      </a:pPr>
                      <a:r>
                        <a:rPr lang="es-419" sz="1400" b="0" i="0" u="none" strike="noStrike" kern="1200" cap="none" dirty="0">
                          <a:solidFill>
                            <a:schemeClr val="dk1"/>
                          </a:solidFill>
                          <a:effectLst/>
                          <a:latin typeface="+mn-lt"/>
                          <a:ea typeface="+mn-ea"/>
                          <a:cs typeface="+mn-cs"/>
                          <a:sym typeface="Arial"/>
                        </a:rPr>
                        <a:t>Se elaboró primera propuesta, se remitió  a la DRPIS para para visto bueno y continuar con lo que corresponda.</a:t>
                      </a:r>
                    </a:p>
                  </a:txBody>
                  <a:tcPr/>
                </a:tc>
                <a:extLst>
                  <a:ext uri="{0D108BD9-81ED-4DB2-BD59-A6C34878D82A}">
                    <a16:rowId xmlns:a16="http://schemas.microsoft.com/office/drawing/2014/main" val="1910067072"/>
                  </a:ext>
                </a:extLst>
              </a:tr>
            </a:tbl>
          </a:graphicData>
        </a:graphic>
      </p:graphicFrame>
    </p:spTree>
    <p:extLst>
      <p:ext uri="{BB962C8B-B14F-4D97-AF65-F5344CB8AC3E}">
        <p14:creationId xmlns:p14="http://schemas.microsoft.com/office/powerpoint/2010/main" val="2261448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2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(Alimentos)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2" name="Tabla 5">
            <a:extLst>
              <a:ext uri="{FF2B5EF4-FFF2-40B4-BE49-F238E27FC236}">
                <a16:creationId xmlns:a16="http://schemas.microsoft.com/office/drawing/2014/main" id="{830AE3B6-22B1-B41D-AAD3-940F8C21EB85}"/>
              </a:ext>
            </a:extLst>
          </p:cNvPr>
          <p:cNvGraphicFramePr>
            <a:graphicFrameLocks noGrp="1"/>
          </p:cNvGraphicFramePr>
          <p:nvPr>
            <p:extLst>
              <p:ext uri="{D42A27DB-BD31-4B8C-83A1-F6EECF244321}">
                <p14:modId xmlns:p14="http://schemas.microsoft.com/office/powerpoint/2010/main" val="355874327"/>
              </p:ext>
            </p:extLst>
          </p:nvPr>
        </p:nvGraphicFramePr>
        <p:xfrm>
          <a:off x="715348" y="1617427"/>
          <a:ext cx="10761304" cy="3814605"/>
        </p:xfrm>
        <a:graphic>
          <a:graphicData uri="http://schemas.openxmlformats.org/drawingml/2006/table">
            <a:tbl>
              <a:tblPr firstRow="1" bandRow="1">
                <a:tableStyleId>{5C22544A-7EE6-4342-B048-85BDC9FD1C3A}</a:tableStyleId>
              </a:tblPr>
              <a:tblGrid>
                <a:gridCol w="4297478">
                  <a:extLst>
                    <a:ext uri="{9D8B030D-6E8A-4147-A177-3AD203B41FA5}">
                      <a16:colId xmlns:a16="http://schemas.microsoft.com/office/drawing/2014/main" val="1743503323"/>
                    </a:ext>
                  </a:extLst>
                </a:gridCol>
                <a:gridCol w="6463826">
                  <a:extLst>
                    <a:ext uri="{9D8B030D-6E8A-4147-A177-3AD203B41FA5}">
                      <a16:colId xmlns:a16="http://schemas.microsoft.com/office/drawing/2014/main" val="1956200438"/>
                    </a:ext>
                  </a:extLst>
                </a:gridCol>
              </a:tblGrid>
              <a:tr h="412874">
                <a:tc>
                  <a:txBody>
                    <a:bodyPr/>
                    <a:lstStyle/>
                    <a:p>
                      <a:pPr algn="ctr"/>
                      <a:r>
                        <a:rPr lang="es-419" cap="all" baseline="0" dirty="0">
                          <a:solidFill>
                            <a:schemeClr val="tx1"/>
                          </a:solidFill>
                        </a:rPr>
                        <a:t>Reglamento</a:t>
                      </a:r>
                    </a:p>
                  </a:txBody>
                  <a:tcPr/>
                </a:tc>
                <a:tc>
                  <a:txBody>
                    <a:bodyPr/>
                    <a:lstStyle/>
                    <a:p>
                      <a:pPr algn="ctr"/>
                      <a:r>
                        <a:rPr lang="es-419" cap="all" baseline="0" dirty="0">
                          <a:solidFill>
                            <a:schemeClr val="tx1"/>
                          </a:solidFill>
                        </a:rPr>
                        <a:t>Avance </a:t>
                      </a:r>
                    </a:p>
                  </a:txBody>
                  <a:tcPr/>
                </a:tc>
                <a:extLst>
                  <a:ext uri="{0D108BD9-81ED-4DB2-BD59-A6C34878D82A}">
                    <a16:rowId xmlns:a16="http://schemas.microsoft.com/office/drawing/2014/main" val="4181613284"/>
                  </a:ext>
                </a:extLst>
              </a:tr>
              <a:tr h="2046941">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Actualización 	del 	RTCA Etiquetado Nutricional 	de 	Productos Alimenticios Preenvasados Para Consumo Humano Para La Población A Partir De 3 Años</a:t>
                      </a: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En redacción, a la espera de definición por país pendiente, de puntos sobre azúcares añadidos y nota de polialcoholes, luego de que se elevara a directores de Integración Económica, con la respectiva justificación. Última reunión realizada el 02 de mayo de 2023, en mesa de normalización para avanzar con aspectos de forma.  No se puede estimar fecha por ser un RTCA donde se depende del avance de todos los países de la región. </a:t>
                      </a:r>
                      <a:endParaRPr lang="es-419" sz="1400" b="0" dirty="0"/>
                    </a:p>
                  </a:txBody>
                  <a:tcPr/>
                </a:tc>
                <a:extLst>
                  <a:ext uri="{0D108BD9-81ED-4DB2-BD59-A6C34878D82A}">
                    <a16:rowId xmlns:a16="http://schemas.microsoft.com/office/drawing/2014/main" val="3104537044"/>
                  </a:ext>
                </a:extLst>
              </a:tr>
              <a:tr h="1354790">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Reglamento/Procedimiento Para el Establecimiento del Sistema Integral de Alerta Temprana. </a:t>
                      </a: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En redacción en Mesa Técnica. Se han convocado varias reuniones por parte de la PPT de turno (El Salvador I semestre 2023). Ultima reunión con INFOSAN 01 de junio 2023. No se puede estimar fecha por ser un RTCA donde se depende del avance de todos los países de la región. </a:t>
                      </a:r>
                    </a:p>
                  </a:txBody>
                  <a:tcPr/>
                </a:tc>
                <a:extLst>
                  <a:ext uri="{0D108BD9-81ED-4DB2-BD59-A6C34878D82A}">
                    <a16:rowId xmlns:a16="http://schemas.microsoft.com/office/drawing/2014/main" val="1910067072"/>
                  </a:ext>
                </a:extLst>
              </a:tr>
            </a:tbl>
          </a:graphicData>
        </a:graphic>
      </p:graphicFrame>
    </p:spTree>
    <p:extLst>
      <p:ext uri="{BB962C8B-B14F-4D97-AF65-F5344CB8AC3E}">
        <p14:creationId xmlns:p14="http://schemas.microsoft.com/office/powerpoint/2010/main" val="2431581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2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(Alimentos)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4" name="Tabla 5">
            <a:extLst>
              <a:ext uri="{FF2B5EF4-FFF2-40B4-BE49-F238E27FC236}">
                <a16:creationId xmlns:a16="http://schemas.microsoft.com/office/drawing/2014/main" id="{5623E67F-2ECF-3AC0-BE3D-58928EEB1EDB}"/>
              </a:ext>
            </a:extLst>
          </p:cNvPr>
          <p:cNvGraphicFramePr>
            <a:graphicFrameLocks noGrp="1"/>
          </p:cNvGraphicFramePr>
          <p:nvPr>
            <p:extLst>
              <p:ext uri="{D42A27DB-BD31-4B8C-83A1-F6EECF244321}">
                <p14:modId xmlns:p14="http://schemas.microsoft.com/office/powerpoint/2010/main" val="4156285196"/>
              </p:ext>
            </p:extLst>
          </p:nvPr>
        </p:nvGraphicFramePr>
        <p:xfrm>
          <a:off x="776774" y="1558212"/>
          <a:ext cx="10638452" cy="3965510"/>
        </p:xfrm>
        <a:graphic>
          <a:graphicData uri="http://schemas.openxmlformats.org/drawingml/2006/table">
            <a:tbl>
              <a:tblPr firstRow="1" bandRow="1">
                <a:tableStyleId>{5C22544A-7EE6-4342-B048-85BDC9FD1C3A}</a:tableStyleId>
              </a:tblPr>
              <a:tblGrid>
                <a:gridCol w="4653642">
                  <a:extLst>
                    <a:ext uri="{9D8B030D-6E8A-4147-A177-3AD203B41FA5}">
                      <a16:colId xmlns:a16="http://schemas.microsoft.com/office/drawing/2014/main" val="1743503323"/>
                    </a:ext>
                  </a:extLst>
                </a:gridCol>
                <a:gridCol w="5984810">
                  <a:extLst>
                    <a:ext uri="{9D8B030D-6E8A-4147-A177-3AD203B41FA5}">
                      <a16:colId xmlns:a16="http://schemas.microsoft.com/office/drawing/2014/main" val="1956200438"/>
                    </a:ext>
                  </a:extLst>
                </a:gridCol>
              </a:tblGrid>
              <a:tr h="458531">
                <a:tc>
                  <a:txBody>
                    <a:bodyPr/>
                    <a:lstStyle/>
                    <a:p>
                      <a:pPr algn="ctr"/>
                      <a:r>
                        <a:rPr lang="es-419" cap="all" baseline="0" dirty="0">
                          <a:solidFill>
                            <a:schemeClr val="tx1"/>
                          </a:solidFill>
                        </a:rPr>
                        <a:t>Reglamento</a:t>
                      </a:r>
                    </a:p>
                  </a:txBody>
                  <a:tcPr/>
                </a:tc>
                <a:tc>
                  <a:txBody>
                    <a:bodyPr/>
                    <a:lstStyle/>
                    <a:p>
                      <a:pPr algn="ctr"/>
                      <a:r>
                        <a:rPr lang="es-419" cap="all" baseline="0" dirty="0">
                          <a:solidFill>
                            <a:schemeClr val="tx1"/>
                          </a:solidFill>
                        </a:rPr>
                        <a:t>Avance </a:t>
                      </a:r>
                    </a:p>
                  </a:txBody>
                  <a:tcPr/>
                </a:tc>
                <a:extLst>
                  <a:ext uri="{0D108BD9-81ED-4DB2-BD59-A6C34878D82A}">
                    <a16:rowId xmlns:a16="http://schemas.microsoft.com/office/drawing/2014/main" val="4181613284"/>
                  </a:ext>
                </a:extLst>
              </a:tr>
              <a:tr h="1960671">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Reglamento Queso procesado. </a:t>
                      </a: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En redacción en Mesa Técnica. No se había vuelto a convocar a reunión durante I semestre 2023. La propuesta actualmente solo regula aspectos específicos de calidad que son competencia del MEIC, por lo que se requiere valorar si Ministerio de Salud debería continuar o no participando. </a:t>
                      </a:r>
                      <a:endParaRPr lang="es-419" sz="1400" b="0" dirty="0"/>
                    </a:p>
                  </a:txBody>
                  <a:tcPr/>
                </a:tc>
                <a:extLst>
                  <a:ext uri="{0D108BD9-81ED-4DB2-BD59-A6C34878D82A}">
                    <a16:rowId xmlns:a16="http://schemas.microsoft.com/office/drawing/2014/main" val="3104537044"/>
                  </a:ext>
                </a:extLst>
              </a:tr>
              <a:tr h="1546308">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Reforma al Reglamento Centroamericano de Registro de Alimentos</a:t>
                      </a: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Se envió a consulta pública internacional. Se encuentra en discusión las 317 observaciones de consulta pública recibidas. Última reunión realizada el 14 y 15 de junio del 2023. No se puede estimar fecha por ser un RTCA donde se depende del avance de todos los países de la región. </a:t>
                      </a:r>
                    </a:p>
                  </a:txBody>
                  <a:tcPr/>
                </a:tc>
                <a:extLst>
                  <a:ext uri="{0D108BD9-81ED-4DB2-BD59-A6C34878D82A}">
                    <a16:rowId xmlns:a16="http://schemas.microsoft.com/office/drawing/2014/main" val="1910067072"/>
                  </a:ext>
                </a:extLst>
              </a:tr>
            </a:tbl>
          </a:graphicData>
        </a:graphic>
      </p:graphicFrame>
    </p:spTree>
    <p:extLst>
      <p:ext uri="{BB962C8B-B14F-4D97-AF65-F5344CB8AC3E}">
        <p14:creationId xmlns:p14="http://schemas.microsoft.com/office/powerpoint/2010/main" val="832796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2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(Alimentos)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2" name="Tabla 5">
            <a:extLst>
              <a:ext uri="{FF2B5EF4-FFF2-40B4-BE49-F238E27FC236}">
                <a16:creationId xmlns:a16="http://schemas.microsoft.com/office/drawing/2014/main" id="{2FC5A383-875F-897F-BFAC-17CDCBE429C8}"/>
              </a:ext>
            </a:extLst>
          </p:cNvPr>
          <p:cNvGraphicFramePr>
            <a:graphicFrameLocks noGrp="1"/>
          </p:cNvGraphicFramePr>
          <p:nvPr>
            <p:extLst>
              <p:ext uri="{D42A27DB-BD31-4B8C-83A1-F6EECF244321}">
                <p14:modId xmlns:p14="http://schemas.microsoft.com/office/powerpoint/2010/main" val="2949855600"/>
              </p:ext>
            </p:extLst>
          </p:nvPr>
        </p:nvGraphicFramePr>
        <p:xfrm>
          <a:off x="638271" y="1359289"/>
          <a:ext cx="10838381" cy="4005814"/>
        </p:xfrm>
        <a:graphic>
          <a:graphicData uri="http://schemas.openxmlformats.org/drawingml/2006/table">
            <a:tbl>
              <a:tblPr firstRow="1" bandRow="1">
                <a:tableStyleId>{5C22544A-7EE6-4342-B048-85BDC9FD1C3A}</a:tableStyleId>
              </a:tblPr>
              <a:tblGrid>
                <a:gridCol w="4877731">
                  <a:extLst>
                    <a:ext uri="{9D8B030D-6E8A-4147-A177-3AD203B41FA5}">
                      <a16:colId xmlns:a16="http://schemas.microsoft.com/office/drawing/2014/main" val="1743503323"/>
                    </a:ext>
                  </a:extLst>
                </a:gridCol>
                <a:gridCol w="5960650">
                  <a:extLst>
                    <a:ext uri="{9D8B030D-6E8A-4147-A177-3AD203B41FA5}">
                      <a16:colId xmlns:a16="http://schemas.microsoft.com/office/drawing/2014/main" val="1956200438"/>
                    </a:ext>
                  </a:extLst>
                </a:gridCol>
              </a:tblGrid>
              <a:tr h="397752">
                <a:tc>
                  <a:txBody>
                    <a:bodyPr/>
                    <a:lstStyle/>
                    <a:p>
                      <a:pPr algn="ctr"/>
                      <a:r>
                        <a:rPr lang="es-419" cap="all" baseline="0" dirty="0">
                          <a:solidFill>
                            <a:schemeClr val="tx1"/>
                          </a:solidFill>
                        </a:rPr>
                        <a:t>Reglamento</a:t>
                      </a:r>
                    </a:p>
                  </a:txBody>
                  <a:tcPr/>
                </a:tc>
                <a:tc>
                  <a:txBody>
                    <a:bodyPr/>
                    <a:lstStyle/>
                    <a:p>
                      <a:pPr algn="ctr"/>
                      <a:r>
                        <a:rPr lang="es-419" cap="all" baseline="0" dirty="0">
                          <a:solidFill>
                            <a:schemeClr val="tx1"/>
                          </a:solidFill>
                        </a:rPr>
                        <a:t>Avance </a:t>
                      </a:r>
                    </a:p>
                  </a:txBody>
                  <a:tcPr/>
                </a:tc>
                <a:extLst>
                  <a:ext uri="{0D108BD9-81ED-4DB2-BD59-A6C34878D82A}">
                    <a16:rowId xmlns:a16="http://schemas.microsoft.com/office/drawing/2014/main" val="4181613284"/>
                  </a:ext>
                </a:extLst>
              </a:tr>
              <a:tr h="1424954">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Reglamento para la Evaluación de la Inocuidad y Autorización de los Organismos Vivos Modificados, Destinados para Uso Directo Como Alimento Humano y/o Animal o para Procesamiento de Alimentos</a:t>
                      </a: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SENASA indicó en un oficio que se debe modificar el borrador de reglamento porque se modificó la conformación de la </a:t>
                      </a:r>
                      <a:r>
                        <a:rPr lang="es-419" sz="1400" b="0" i="0" u="none" strike="noStrike" cap="none" dirty="0" err="1">
                          <a:solidFill>
                            <a:schemeClr val="dk1"/>
                          </a:solidFill>
                          <a:effectLst/>
                          <a:latin typeface="+mn-lt"/>
                          <a:ea typeface="+mn-ea"/>
                          <a:cs typeface="+mn-cs"/>
                          <a:sym typeface="Arial"/>
                        </a:rPr>
                        <a:t>CTNBio</a:t>
                      </a:r>
                      <a:r>
                        <a:rPr lang="es-419" sz="1400" b="0" i="0" u="none" strike="noStrike" cap="none" dirty="0">
                          <a:solidFill>
                            <a:schemeClr val="dk1"/>
                          </a:solidFill>
                          <a:effectLst/>
                          <a:latin typeface="+mn-lt"/>
                          <a:ea typeface="+mn-ea"/>
                          <a:cs typeface="+mn-cs"/>
                          <a:sym typeface="Arial"/>
                        </a:rPr>
                        <a:t> para que sirva para evaluar los OVM para consumo humano.  Salud debe analizar el cambio. </a:t>
                      </a:r>
                      <a:endParaRPr lang="es-419" sz="1400" b="0" dirty="0"/>
                    </a:p>
                  </a:txBody>
                  <a:tcPr/>
                </a:tc>
                <a:extLst>
                  <a:ext uri="{0D108BD9-81ED-4DB2-BD59-A6C34878D82A}">
                    <a16:rowId xmlns:a16="http://schemas.microsoft.com/office/drawing/2014/main" val="3104537044"/>
                  </a:ext>
                </a:extLst>
              </a:tr>
              <a:tr h="877942">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Modificación a los RTCR de Arroz en granza y arroz pilado</a:t>
                      </a: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Se finalizó la revisión del RTCR de Arroz en Granza y se está trabajando en la del RTCR de Arroz pilado. Próxima reunión 11 de julio de 2023.</a:t>
                      </a:r>
                    </a:p>
                  </a:txBody>
                  <a:tcPr/>
                </a:tc>
                <a:extLst>
                  <a:ext uri="{0D108BD9-81ED-4DB2-BD59-A6C34878D82A}">
                    <a16:rowId xmlns:a16="http://schemas.microsoft.com/office/drawing/2014/main" val="1910067072"/>
                  </a:ext>
                </a:extLst>
              </a:tr>
              <a:tr h="1305166">
                <a:tc>
                  <a:txBody>
                    <a:bodyPr/>
                    <a:lstStyle/>
                    <a:p>
                      <a:pPr algn="just">
                        <a:lnSpc>
                          <a:spcPct val="150000"/>
                        </a:lnSpc>
                      </a:pPr>
                      <a:r>
                        <a:rPr lang="es-419" sz="1400" b="0" dirty="0">
                          <a:solidFill>
                            <a:srgbClr val="000000"/>
                          </a:solidFill>
                          <a:effectLst/>
                          <a:latin typeface="Arial" panose="020B0604020202020204" pitchFamily="34" charset="0"/>
                          <a:ea typeface="Arial" panose="020B0604020202020204" pitchFamily="34" charset="0"/>
                        </a:rPr>
                        <a:t>Actualización RTCR Suplementos a la Dieta</a:t>
                      </a:r>
                      <a:endParaRPr lang="es-419" sz="1400" b="0" i="0" u="none" strike="noStrike" cap="none" dirty="0">
                        <a:solidFill>
                          <a:schemeClr val="dk1"/>
                        </a:solidFill>
                        <a:effectLst/>
                        <a:latin typeface="+mn-lt"/>
                        <a:ea typeface="+mn-ea"/>
                        <a:cs typeface="+mn-cs"/>
                        <a:sym typeface="Arial"/>
                      </a:endParaRP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Se cuenta con los documentos de propuestas de modificación elaborados por DRPIS, se requiere consultar a MEIC sobre alcance de costo beneficio y convocar a Comité Nacional para analizar las propuestas. </a:t>
                      </a:r>
                    </a:p>
                  </a:txBody>
                  <a:tcPr/>
                </a:tc>
                <a:extLst>
                  <a:ext uri="{0D108BD9-81ED-4DB2-BD59-A6C34878D82A}">
                    <a16:rowId xmlns:a16="http://schemas.microsoft.com/office/drawing/2014/main" val="1247073250"/>
                  </a:ext>
                </a:extLst>
              </a:tr>
            </a:tbl>
          </a:graphicData>
        </a:graphic>
      </p:graphicFrame>
    </p:spTree>
    <p:extLst>
      <p:ext uri="{BB962C8B-B14F-4D97-AF65-F5344CB8AC3E}">
        <p14:creationId xmlns:p14="http://schemas.microsoft.com/office/powerpoint/2010/main" val="1289840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2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(cosméticos)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4" name="Tabla 5">
            <a:extLst>
              <a:ext uri="{FF2B5EF4-FFF2-40B4-BE49-F238E27FC236}">
                <a16:creationId xmlns:a16="http://schemas.microsoft.com/office/drawing/2014/main" id="{A01C363B-C594-FBC3-726D-40D662BA4FB1}"/>
              </a:ext>
            </a:extLst>
          </p:cNvPr>
          <p:cNvGraphicFramePr>
            <a:graphicFrameLocks noGrp="1"/>
          </p:cNvGraphicFramePr>
          <p:nvPr>
            <p:extLst>
              <p:ext uri="{D42A27DB-BD31-4B8C-83A1-F6EECF244321}">
                <p14:modId xmlns:p14="http://schemas.microsoft.com/office/powerpoint/2010/main" val="3504033347"/>
              </p:ext>
            </p:extLst>
          </p:nvPr>
        </p:nvGraphicFramePr>
        <p:xfrm>
          <a:off x="960498" y="1672186"/>
          <a:ext cx="10124269" cy="3758230"/>
        </p:xfrm>
        <a:graphic>
          <a:graphicData uri="http://schemas.openxmlformats.org/drawingml/2006/table">
            <a:tbl>
              <a:tblPr firstRow="1" bandRow="1">
                <a:tableStyleId>{5C22544A-7EE6-4342-B048-85BDC9FD1C3A}</a:tableStyleId>
              </a:tblPr>
              <a:tblGrid>
                <a:gridCol w="4556350">
                  <a:extLst>
                    <a:ext uri="{9D8B030D-6E8A-4147-A177-3AD203B41FA5}">
                      <a16:colId xmlns:a16="http://schemas.microsoft.com/office/drawing/2014/main" val="1743503323"/>
                    </a:ext>
                  </a:extLst>
                </a:gridCol>
                <a:gridCol w="5567919">
                  <a:extLst>
                    <a:ext uri="{9D8B030D-6E8A-4147-A177-3AD203B41FA5}">
                      <a16:colId xmlns:a16="http://schemas.microsoft.com/office/drawing/2014/main" val="1956200438"/>
                    </a:ext>
                  </a:extLst>
                </a:gridCol>
              </a:tblGrid>
              <a:tr h="555870">
                <a:tc>
                  <a:txBody>
                    <a:bodyPr/>
                    <a:lstStyle/>
                    <a:p>
                      <a:pPr algn="ctr"/>
                      <a:r>
                        <a:rPr lang="es-419" cap="all" baseline="0" dirty="0">
                          <a:solidFill>
                            <a:schemeClr val="tx1"/>
                          </a:solidFill>
                        </a:rPr>
                        <a:t>Reglamento</a:t>
                      </a:r>
                    </a:p>
                  </a:txBody>
                  <a:tcPr/>
                </a:tc>
                <a:tc>
                  <a:txBody>
                    <a:bodyPr/>
                    <a:lstStyle/>
                    <a:p>
                      <a:pPr algn="ctr"/>
                      <a:r>
                        <a:rPr lang="es-419" cap="all" baseline="0" dirty="0">
                          <a:solidFill>
                            <a:schemeClr val="tx1"/>
                          </a:solidFill>
                        </a:rPr>
                        <a:t>Avance </a:t>
                      </a:r>
                    </a:p>
                  </a:txBody>
                  <a:tcPr/>
                </a:tc>
                <a:extLst>
                  <a:ext uri="{0D108BD9-81ED-4DB2-BD59-A6C34878D82A}">
                    <a16:rowId xmlns:a16="http://schemas.microsoft.com/office/drawing/2014/main" val="4181613284"/>
                  </a:ext>
                </a:extLst>
              </a:tr>
              <a:tr h="3202360">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Actualización del RTCA Registro de Productos Cosméticos</a:t>
                      </a:r>
                    </a:p>
                  </a:txBody>
                  <a:tcPr/>
                </a:tc>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COMEX nos pasó matriz final el 23 de mayo y el 5 de junio nos </a:t>
                      </a:r>
                      <a:r>
                        <a:rPr lang="es-419" sz="1400" b="0" i="0" u="none" strike="noStrike" cap="none" dirty="0" err="1">
                          <a:solidFill>
                            <a:schemeClr val="dk1"/>
                          </a:solidFill>
                          <a:effectLst/>
                          <a:latin typeface="+mn-lt"/>
                          <a:ea typeface="+mn-ea"/>
                          <a:cs typeface="+mn-cs"/>
                          <a:sym typeface="Arial"/>
                        </a:rPr>
                        <a:t>comunicóque</a:t>
                      </a:r>
                      <a:r>
                        <a:rPr lang="es-419" sz="1400" b="0" i="0" u="none" strike="noStrike" cap="none" dirty="0">
                          <a:solidFill>
                            <a:schemeClr val="dk1"/>
                          </a:solidFill>
                          <a:effectLst/>
                          <a:latin typeface="+mn-lt"/>
                          <a:ea typeface="+mn-ea"/>
                          <a:cs typeface="+mn-cs"/>
                          <a:sym typeface="Arial"/>
                        </a:rPr>
                        <a:t> ese día se había realizado una reunión virtual del COMIECO y se aprobó la "Resolución 474-2023 (COMIECO-EX) RTCA Requisitos de registro sanitario de productos cosméticos y el procedimiento de reconocimiento" .Posteriormente a que la Secretaría de Integración Económica Centroamericana (SIECA) remita las resoluciones firmadas y certificadas, COMEX elaborará el decreto ejecutivo correspondiente</a:t>
                      </a:r>
                    </a:p>
                  </a:txBody>
                  <a:tcPr/>
                </a:tc>
                <a:extLst>
                  <a:ext uri="{0D108BD9-81ED-4DB2-BD59-A6C34878D82A}">
                    <a16:rowId xmlns:a16="http://schemas.microsoft.com/office/drawing/2014/main" val="3104537044"/>
                  </a:ext>
                </a:extLst>
              </a:tr>
            </a:tbl>
          </a:graphicData>
        </a:graphic>
      </p:graphicFrame>
    </p:spTree>
    <p:extLst>
      <p:ext uri="{BB962C8B-B14F-4D97-AF65-F5344CB8AC3E}">
        <p14:creationId xmlns:p14="http://schemas.microsoft.com/office/powerpoint/2010/main" val="135756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9FA9A55-74D8-9495-FA3A-879DF49FA08C}"/>
              </a:ext>
            </a:extLst>
          </p:cNvPr>
          <p:cNvSpPr>
            <a:spLocks noGrp="1"/>
          </p:cNvSpPr>
          <p:nvPr>
            <p:ph type="title"/>
          </p:nvPr>
        </p:nvSpPr>
        <p:spPr>
          <a:xfrm>
            <a:off x="715348" y="768481"/>
            <a:ext cx="10638453" cy="987360"/>
          </a:xfrm>
        </p:spPr>
        <p:txBody>
          <a:bodyPr>
            <a:normAutofit fontScale="90000"/>
          </a:bodyPr>
          <a:lstStyle/>
          <a:p>
            <a:pPr algn="ctr"/>
            <a:r>
              <a:rPr lang="es-419" sz="22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Productos de Interés Sanitario (Productos Naturales)    </a:t>
            </a:r>
            <a:br>
              <a:rPr lang="es-419" sz="1800" b="1" u="none" strike="noStrike" kern="100"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br>
            <a:br>
              <a:rPr lang="es-419" sz="1800" kern="100" dirty="0">
                <a:solidFill>
                  <a:srgbClr val="000000"/>
                </a:solidFill>
                <a:effectLst/>
                <a:latin typeface="Arial" panose="020B0604020202020204" pitchFamily="34" charset="0"/>
                <a:ea typeface="Arial" panose="020B0604020202020204" pitchFamily="34" charset="0"/>
              </a:rPr>
            </a:br>
            <a:endParaRPr lang="es-419" dirty="0"/>
          </a:p>
        </p:txBody>
      </p:sp>
      <p:graphicFrame>
        <p:nvGraphicFramePr>
          <p:cNvPr id="2" name="Tabla 5">
            <a:extLst>
              <a:ext uri="{FF2B5EF4-FFF2-40B4-BE49-F238E27FC236}">
                <a16:creationId xmlns:a16="http://schemas.microsoft.com/office/drawing/2014/main" id="{7EBB55D5-3C7A-6092-43EA-F06DE6AAB55C}"/>
              </a:ext>
            </a:extLst>
          </p:cNvPr>
          <p:cNvGraphicFramePr>
            <a:graphicFrameLocks noGrp="1"/>
          </p:cNvGraphicFramePr>
          <p:nvPr>
            <p:extLst>
              <p:ext uri="{D42A27DB-BD31-4B8C-83A1-F6EECF244321}">
                <p14:modId xmlns:p14="http://schemas.microsoft.com/office/powerpoint/2010/main" val="28572041"/>
              </p:ext>
            </p:extLst>
          </p:nvPr>
        </p:nvGraphicFramePr>
        <p:xfrm>
          <a:off x="1081796" y="1946880"/>
          <a:ext cx="10040294" cy="3155280"/>
        </p:xfrm>
        <a:graphic>
          <a:graphicData uri="http://schemas.openxmlformats.org/drawingml/2006/table">
            <a:tbl>
              <a:tblPr firstRow="1" bandRow="1">
                <a:tableStyleId>{5C22544A-7EE6-4342-B048-85BDC9FD1C3A}</a:tableStyleId>
              </a:tblPr>
              <a:tblGrid>
                <a:gridCol w="4518558">
                  <a:extLst>
                    <a:ext uri="{9D8B030D-6E8A-4147-A177-3AD203B41FA5}">
                      <a16:colId xmlns:a16="http://schemas.microsoft.com/office/drawing/2014/main" val="1743503323"/>
                    </a:ext>
                  </a:extLst>
                </a:gridCol>
                <a:gridCol w="5521736">
                  <a:extLst>
                    <a:ext uri="{9D8B030D-6E8A-4147-A177-3AD203B41FA5}">
                      <a16:colId xmlns:a16="http://schemas.microsoft.com/office/drawing/2014/main" val="1956200438"/>
                    </a:ext>
                  </a:extLst>
                </a:gridCol>
              </a:tblGrid>
              <a:tr h="653694">
                <a:tc>
                  <a:txBody>
                    <a:bodyPr/>
                    <a:lstStyle/>
                    <a:p>
                      <a:pPr algn="ctr"/>
                      <a:r>
                        <a:rPr lang="es-419" cap="all" baseline="0" dirty="0">
                          <a:solidFill>
                            <a:schemeClr val="tx1"/>
                          </a:solidFill>
                        </a:rPr>
                        <a:t>Reglamento</a:t>
                      </a:r>
                    </a:p>
                  </a:txBody>
                  <a:tcPr/>
                </a:tc>
                <a:tc>
                  <a:txBody>
                    <a:bodyPr/>
                    <a:lstStyle/>
                    <a:p>
                      <a:pPr algn="ctr"/>
                      <a:r>
                        <a:rPr lang="es-419" cap="all" baseline="0" dirty="0">
                          <a:solidFill>
                            <a:schemeClr val="tx1"/>
                          </a:solidFill>
                        </a:rPr>
                        <a:t>Avance </a:t>
                      </a:r>
                    </a:p>
                  </a:txBody>
                  <a:tcPr/>
                </a:tc>
                <a:extLst>
                  <a:ext uri="{0D108BD9-81ED-4DB2-BD59-A6C34878D82A}">
                    <a16:rowId xmlns:a16="http://schemas.microsoft.com/office/drawing/2014/main" val="4181613284"/>
                  </a:ext>
                </a:extLst>
              </a:tr>
              <a:tr h="2501586">
                <a:tc>
                  <a:txBody>
                    <a:bodyPr/>
                    <a:lstStyle/>
                    <a:p>
                      <a:pPr algn="just">
                        <a:lnSpc>
                          <a:spcPct val="150000"/>
                        </a:lnSpc>
                      </a:pPr>
                      <a:r>
                        <a:rPr lang="es-419" sz="1400" b="0" i="0" u="none" strike="noStrike" cap="none" dirty="0">
                          <a:solidFill>
                            <a:schemeClr val="dk1"/>
                          </a:solidFill>
                          <a:effectLst/>
                          <a:latin typeface="+mn-lt"/>
                          <a:ea typeface="+mn-ea"/>
                          <a:cs typeface="+mn-cs"/>
                          <a:sym typeface="Arial"/>
                        </a:rPr>
                        <a:t>RTCA 11.03.64:19 Productos farmacéuticos. Productos naturales medicinales para uso humano. Requisitos de registro sanitario. </a:t>
                      </a:r>
                    </a:p>
                  </a:txBody>
                  <a:tcPr/>
                </a:tc>
                <a:tc>
                  <a:txBody>
                    <a:bodyPr/>
                    <a:lstStyle/>
                    <a:p>
                      <a:pPr algn="just">
                        <a:lnSpc>
                          <a:spcPct val="150000"/>
                        </a:lnSpc>
                      </a:pPr>
                      <a:r>
                        <a:rPr lang="es-ES" sz="1400" b="0" i="0" u="none" strike="noStrike" cap="none" dirty="0">
                          <a:solidFill>
                            <a:schemeClr val="dk1"/>
                          </a:solidFill>
                          <a:effectLst/>
                          <a:latin typeface="+mn-lt"/>
                          <a:ea typeface="+mn-ea"/>
                          <a:cs typeface="+mn-cs"/>
                          <a:sym typeface="Arial"/>
                        </a:rPr>
                        <a:t>En la reunión COMIECO del 6/6/2023 se aprobó la RESOLUCIÓN No. 472-2023 que oficializa el RTCA 11.03.64:19. Está pendiente la emisión del Decreto Ejecutivo nacional que la pública.</a:t>
                      </a:r>
                      <a:endParaRPr lang="es-419" sz="1400" b="0" i="0" u="none" strike="noStrike" cap="none" dirty="0">
                        <a:solidFill>
                          <a:schemeClr val="dk1"/>
                        </a:solidFill>
                        <a:effectLst/>
                        <a:latin typeface="+mn-lt"/>
                        <a:ea typeface="+mn-ea"/>
                        <a:cs typeface="+mn-cs"/>
                        <a:sym typeface="Arial"/>
                      </a:endParaRPr>
                    </a:p>
                  </a:txBody>
                  <a:tcPr/>
                </a:tc>
                <a:extLst>
                  <a:ext uri="{0D108BD9-81ED-4DB2-BD59-A6C34878D82A}">
                    <a16:rowId xmlns:a16="http://schemas.microsoft.com/office/drawing/2014/main" val="3104537044"/>
                  </a:ext>
                </a:extLst>
              </a:tr>
            </a:tbl>
          </a:graphicData>
        </a:graphic>
      </p:graphicFrame>
    </p:spTree>
    <p:extLst>
      <p:ext uri="{BB962C8B-B14F-4D97-AF65-F5344CB8AC3E}">
        <p14:creationId xmlns:p14="http://schemas.microsoft.com/office/powerpoint/2010/main" val="1250460995"/>
      </p:ext>
    </p:extLst>
  </p:cSld>
  <p:clrMapOvr>
    <a:masterClrMapping/>
  </p:clrMapOvr>
</p:sld>
</file>

<file path=ppt/theme/theme1.xml><?xml version="1.0" encoding="utf-8"?>
<a:theme xmlns:a="http://schemas.openxmlformats.org/drawingml/2006/main" name="Tema de Office">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ERSION x" id="{7E68F654-3F67-0346-B506-F2D13F4A60E5}" vid="{7EF6E514-0DAE-C142-908E-4EFD37A93228}"/>
    </a:ext>
  </a:ext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ERSION x" id="{7E68F654-3F67-0346-B506-F2D13F4A60E5}" vid="{B1A87C0F-BA17-154D-A8A6-228AFFBBA93B}"/>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VERSION x</Template>
  <TotalTime>5000</TotalTime>
  <Words>2000</Words>
  <Application>Microsoft Office PowerPoint</Application>
  <PresentationFormat>Panorámica</PresentationFormat>
  <Paragraphs>125</Paragraphs>
  <Slides>21</Slides>
  <Notes>0</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21</vt:i4>
      </vt:variant>
    </vt:vector>
  </HeadingPairs>
  <TitlesOfParts>
    <vt:vector size="28" baseType="lpstr">
      <vt:lpstr>Arial</vt:lpstr>
      <vt:lpstr>Avenir Book</vt:lpstr>
      <vt:lpstr>Calibri</vt:lpstr>
      <vt:lpstr>Calibri Light</vt:lpstr>
      <vt:lpstr>Segoe UI</vt:lpstr>
      <vt:lpstr>Tema de Office</vt:lpstr>
      <vt:lpstr>Diseño personalizado</vt:lpstr>
      <vt:lpstr> Comisión de Enlace Salud, Industria y Comercio​ (COESAINCO DE N°38894-S) </vt:lpstr>
      <vt:lpstr>Regulación en Proceso    </vt:lpstr>
      <vt:lpstr>Productos de Interés Sanitario (En General)      </vt:lpstr>
      <vt:lpstr>Productos de Interés Sanitario (En General)      </vt:lpstr>
      <vt:lpstr>Productos de Interés Sanitario (Alimentos)      </vt:lpstr>
      <vt:lpstr>Productos de Interés Sanitario (Alimentos)      </vt:lpstr>
      <vt:lpstr>Productos de Interés Sanitario (Alimentos)      </vt:lpstr>
      <vt:lpstr>Productos de Interés Sanitario (cosméticos)      </vt:lpstr>
      <vt:lpstr>Productos de Interés Sanitario (Productos Naturales)      </vt:lpstr>
      <vt:lpstr>Productos de Interés Sanitario (Medicamentos)      </vt:lpstr>
      <vt:lpstr>Productos de Interés Sanitario (Medicamentos)      </vt:lpstr>
      <vt:lpstr>Productos de Interés Sanitario (Medicamentos)      </vt:lpstr>
      <vt:lpstr>Productos de Interés Sanitario (Químicos)      </vt:lpstr>
      <vt:lpstr>Productos de Interés Sanitario (Químicos)      </vt:lpstr>
      <vt:lpstr>Productos de Interés Sanitario (Químicos)      </vt:lpstr>
      <vt:lpstr>Normativa en lista de espera de iniciar modificación o redacción  </vt:lpstr>
      <vt:lpstr>Normativa en lista de espera de iniciar modificación o redacción  </vt:lpstr>
      <vt:lpstr>RETIRO DE MERCADO DE PRODUCTOS DE INTERÉS SANITARIO</vt:lpstr>
      <vt:lpstr>https://www.ministeriodesalud.go.cr/index.php/biblioteca-de-archivos-left/documentos-ministerio-de-salud/tramites/certificaciones/retiro-de-mercado-de-productos/6504-formulario-de-notificacion-de-retiro-voluntario-de-mercado-de-productos-de-interes-sanitario/file</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Liberación de lotes de vacunas a nivel privado</dc:title>
  <dc:creator>Carolina Quirós Vásquez</dc:creator>
  <cp:lastModifiedBy>Pamela Alejandra Aguirres Cordero</cp:lastModifiedBy>
  <cp:revision>23</cp:revision>
  <dcterms:created xsi:type="dcterms:W3CDTF">2022-05-09T19:33:19Z</dcterms:created>
  <dcterms:modified xsi:type="dcterms:W3CDTF">2023-07-06T20:00:24Z</dcterms:modified>
</cp:coreProperties>
</file>