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8" r:id="rId3"/>
    <p:sldId id="257" r:id="rId4"/>
    <p:sldId id="270" r:id="rId5"/>
    <p:sldId id="269" r:id="rId6"/>
    <p:sldId id="260" r:id="rId7"/>
    <p:sldId id="261" r:id="rId8"/>
    <p:sldId id="264" r:id="rId9"/>
    <p:sldId id="262" r:id="rId10"/>
    <p:sldId id="265" r:id="rId11"/>
    <p:sldId id="267" r:id="rId12"/>
    <p:sldId id="266" r:id="rId13"/>
    <p:sldId id="268" r:id="rId14"/>
    <p:sldId id="263" r:id="rId1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4EA"/>
          </a:solidFill>
        </a:fill>
      </a:tcStyle>
    </a:wholeTbl>
    <a:band2H>
      <a:tcTxStyle/>
      <a:tcStyle>
        <a:tcBdr/>
        <a:fill>
          <a:solidFill>
            <a:srgbClr val="E6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EEF1"/>
          </a:solidFill>
        </a:fill>
      </a:tcStyle>
    </a:wholeTbl>
    <a:band2H>
      <a:tcTxStyle/>
      <a:tcStyle>
        <a:tcBdr/>
        <a:fill>
          <a:solidFill>
            <a:srgbClr val="E6F6F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9CE"/>
          </a:solidFill>
        </a:fill>
      </a:tcStyle>
    </a:wholeTbl>
    <a:band2H>
      <a:tcTxStyle/>
      <a:tcStyle>
        <a:tcBdr/>
        <a:fill>
          <a:solidFill>
            <a:srgbClr val="F0F4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44" y="6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iscilla Herrera García" userId="30e5a2d4-e434-422a-adce-ee00d9b85268" providerId="ADAL" clId="{D7269628-8C29-40E0-8CE4-22E8D73B4CA2}"/>
    <pc:docChg chg="modSld">
      <pc:chgData name="Priscilla Herrera García" userId="30e5a2d4-e434-422a-adce-ee00d9b85268" providerId="ADAL" clId="{D7269628-8C29-40E0-8CE4-22E8D73B4CA2}" dt="2023-08-18T16:41:10.340" v="0" actId="20577"/>
      <pc:docMkLst>
        <pc:docMk/>
      </pc:docMkLst>
      <pc:sldChg chg="modSp mod">
        <pc:chgData name="Priscilla Herrera García" userId="30e5a2d4-e434-422a-adce-ee00d9b85268" providerId="ADAL" clId="{D7269628-8C29-40E0-8CE4-22E8D73B4CA2}" dt="2023-08-18T16:41:10.340" v="0" actId="20577"/>
        <pc:sldMkLst>
          <pc:docMk/>
          <pc:sldMk cId="3101383648" sldId="264"/>
        </pc:sldMkLst>
        <pc:spChg chg="mod">
          <ac:chgData name="Priscilla Herrera García" userId="30e5a2d4-e434-422a-adce-ee00d9b85268" providerId="ADAL" clId="{D7269628-8C29-40E0-8CE4-22E8D73B4CA2}" dt="2023-08-18T16:41:10.340" v="0" actId="20577"/>
          <ac:spMkLst>
            <pc:docMk/>
            <pc:sldMk cId="3101383648" sldId="264"/>
            <ac:spMk id="3" creationId="{BB7562E0-65D2-E25E-1631-C7E0D8E920F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1143000" y="685800"/>
            <a:ext cx="4572000" cy="3429000"/>
          </a:xfrm>
          <a:prstGeom prst="rect">
            <a:avLst/>
          </a:prstGeom>
        </p:spPr>
        <p:txBody>
          <a:bodyPr/>
          <a:lstStyle/>
          <a:p>
            <a:endParaRPr/>
          </a:p>
        </p:txBody>
      </p:sp>
      <p:sp>
        <p:nvSpPr>
          <p:cNvPr id="128" name="Shape 12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419" dirty="0"/>
          </a:p>
        </p:txBody>
      </p:sp>
    </p:spTree>
    <p:extLst>
      <p:ext uri="{BB962C8B-B14F-4D97-AF65-F5344CB8AC3E}">
        <p14:creationId xmlns:p14="http://schemas.microsoft.com/office/powerpoint/2010/main" val="126327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1_Diapositiva de título">
    <p:spTree>
      <p:nvGrpSpPr>
        <p:cNvPr id="1" name=""/>
        <p:cNvGrpSpPr/>
        <p:nvPr/>
      </p:nvGrpSpPr>
      <p:grpSpPr>
        <a:xfrm>
          <a:off x="0" y="0"/>
          <a:ext cx="0" cy="0"/>
          <a:chOff x="0" y="0"/>
          <a:chExt cx="0" cy="0"/>
        </a:xfrm>
      </p:grpSpPr>
      <p:sp>
        <p:nvSpPr>
          <p:cNvPr id="1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Imagen con título">
    <p:spTree>
      <p:nvGrpSpPr>
        <p:cNvPr id="1" name=""/>
        <p:cNvGrpSpPr/>
        <p:nvPr/>
      </p:nvGrpSpPr>
      <p:grpSpPr>
        <a:xfrm>
          <a:off x="0" y="0"/>
          <a:ext cx="0" cy="0"/>
          <a:chOff x="0" y="0"/>
          <a:chExt cx="0" cy="0"/>
        </a:xfrm>
      </p:grpSpPr>
      <p:pic>
        <p:nvPicPr>
          <p:cNvPr id="109"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110"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111" name="Texto del título"/>
          <p:cNvSpPr txBox="1">
            <a:spLocks noGrp="1"/>
          </p:cNvSpPr>
          <p:nvPr>
            <p:ph type="title"/>
          </p:nvPr>
        </p:nvSpPr>
        <p:spPr>
          <a:xfrm>
            <a:off x="4038600" y="359465"/>
            <a:ext cx="7315200" cy="1111526"/>
          </a:xfrm>
          <a:prstGeom prst="rect">
            <a:avLst/>
          </a:prstGeom>
        </p:spPr>
        <p:txBody>
          <a:bodyPr anchor="b"/>
          <a:lstStyle>
            <a:lvl1pPr>
              <a:defRPr sz="3200"/>
            </a:lvl1pPr>
          </a:lstStyle>
          <a:p>
            <a:r>
              <a:t>Texto del título</a:t>
            </a:r>
          </a:p>
        </p:txBody>
      </p:sp>
      <p:sp>
        <p:nvSpPr>
          <p:cNvPr id="112" name="Marcador de posición de imagen 2"/>
          <p:cNvSpPr>
            <a:spLocks noGrp="1"/>
          </p:cNvSpPr>
          <p:nvPr>
            <p:ph type="pic" sz="half" idx="13"/>
          </p:nvPr>
        </p:nvSpPr>
        <p:spPr>
          <a:xfrm>
            <a:off x="5065264" y="1878496"/>
            <a:ext cx="4595571" cy="4154460"/>
          </a:xfrm>
          <a:prstGeom prst="rect">
            <a:avLst/>
          </a:prstGeom>
        </p:spPr>
        <p:txBody>
          <a:bodyPr lIns="91439" rIns="91439"/>
          <a:lstStyle/>
          <a:p>
            <a:endParaRPr/>
          </a:p>
        </p:txBody>
      </p:sp>
      <p:sp>
        <p:nvSpPr>
          <p:cNvPr id="113" name="Nivel de texto 1…"/>
          <p:cNvSpPr txBox="1">
            <a:spLocks noGrp="1"/>
          </p:cNvSpPr>
          <p:nvPr>
            <p:ph type="body" sz="quarter" idx="1"/>
          </p:nvPr>
        </p:nvSpPr>
        <p:spPr>
          <a:xfrm>
            <a:off x="838200" y="1878495"/>
            <a:ext cx="3932238" cy="3811589"/>
          </a:xfrm>
          <a:prstGeom prst="rect">
            <a:avLst/>
          </a:prstGeom>
        </p:spPr>
        <p:txBody>
          <a:bodyPr>
            <a:normAutofit/>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Nivel de texto 1</a:t>
            </a:r>
          </a:p>
          <a:p>
            <a:pPr lvl="1"/>
            <a:r>
              <a:t>Nivel de texto 2</a:t>
            </a:r>
          </a:p>
          <a:p>
            <a:pPr lvl="2"/>
            <a:r>
              <a:t>Nivel de texto 3</a:t>
            </a:r>
          </a:p>
          <a:p>
            <a:pPr lvl="3"/>
            <a:r>
              <a:t>Nivel de texto 4</a:t>
            </a:r>
          </a:p>
          <a:p>
            <a:pPr lvl="4"/>
            <a:r>
              <a:t>Nivel de texto 5</a:t>
            </a:r>
          </a:p>
        </p:txBody>
      </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En blanco">
    <p:spTree>
      <p:nvGrpSpPr>
        <p:cNvPr id="1" name=""/>
        <p:cNvGrpSpPr/>
        <p:nvPr/>
      </p:nvGrpSpPr>
      <p:grpSpPr>
        <a:xfrm>
          <a:off x="0" y="0"/>
          <a:ext cx="0" cy="0"/>
          <a:chOff x="0" y="0"/>
          <a:chExt cx="0" cy="0"/>
        </a:xfrm>
      </p:grpSpPr>
      <p:sp>
        <p:nvSpPr>
          <p:cNvPr id="121" name="Número de diapositiva"/>
          <p:cNvSpPr txBox="1">
            <a:spLocks noGrp="1"/>
          </p:cNvSpPr>
          <p:nvPr>
            <p:ph type="sldNum" sz="quarter" idx="2"/>
          </p:nvPr>
        </p:nvSpPr>
        <p:spPr>
          <a:xfrm>
            <a:off x="11089818" y="6404292"/>
            <a:ext cx="263983" cy="269241"/>
          </a:xfrm>
          <a:prstGeom prst="rect">
            <a:avLst/>
          </a:prstGeom>
        </p:spPr>
        <p:txBody>
          <a:bodyPr/>
          <a:lstStyle>
            <a:lvl1pPr>
              <a:defRPr>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apositiva de título">
    <p:spTree>
      <p:nvGrpSpPr>
        <p:cNvPr id="1" name=""/>
        <p:cNvGrpSpPr/>
        <p:nvPr/>
      </p:nvGrpSpPr>
      <p:grpSpPr>
        <a:xfrm>
          <a:off x="0" y="0"/>
          <a:ext cx="0" cy="0"/>
          <a:chOff x="0" y="0"/>
          <a:chExt cx="0" cy="0"/>
        </a:xfrm>
      </p:grpSpPr>
      <p:pic>
        <p:nvPicPr>
          <p:cNvPr id="22"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23"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24" name="Texto del título"/>
          <p:cNvSpPr txBox="1">
            <a:spLocks noGrp="1"/>
          </p:cNvSpPr>
          <p:nvPr>
            <p:ph type="title"/>
          </p:nvPr>
        </p:nvSpPr>
        <p:spPr>
          <a:xfrm>
            <a:off x="838200" y="1620077"/>
            <a:ext cx="6228523" cy="2009157"/>
          </a:xfrm>
          <a:prstGeom prst="rect">
            <a:avLst/>
          </a:prstGeom>
        </p:spPr>
        <p:txBody>
          <a:bodyPr anchor="b"/>
          <a:lstStyle/>
          <a:p>
            <a:r>
              <a:t>Texto del título</a:t>
            </a:r>
          </a:p>
        </p:txBody>
      </p:sp>
      <p:sp>
        <p:nvSpPr>
          <p:cNvPr id="25" name="Nivel de texto 1…"/>
          <p:cNvSpPr txBox="1">
            <a:spLocks noGrp="1"/>
          </p:cNvSpPr>
          <p:nvPr>
            <p:ph type="body" sz="half" idx="1"/>
          </p:nvPr>
        </p:nvSpPr>
        <p:spPr>
          <a:xfrm>
            <a:off x="838200" y="3960603"/>
            <a:ext cx="10515600" cy="1655763"/>
          </a:xfrm>
          <a:prstGeom prst="rect">
            <a:avLst/>
          </a:prstGeom>
        </p:spPr>
        <p:txBody>
          <a:bodyPr>
            <a:normAutofit/>
          </a:bodyPr>
          <a:lstStyle>
            <a:lvl1pPr marL="0" indent="0">
              <a:buSzTx/>
              <a:buFontTx/>
              <a:buNone/>
              <a:defRPr sz="2400">
                <a:latin typeface="Avenir Book"/>
                <a:ea typeface="Avenir Book"/>
                <a:cs typeface="Avenir Book"/>
                <a:sym typeface="Avenir Book"/>
              </a:defRPr>
            </a:lvl1pPr>
            <a:lvl2pPr marL="0" indent="457200">
              <a:buSzTx/>
              <a:buFontTx/>
              <a:buNone/>
              <a:defRPr sz="2400">
                <a:latin typeface="Avenir Book"/>
                <a:ea typeface="Avenir Book"/>
                <a:cs typeface="Avenir Book"/>
                <a:sym typeface="Avenir Book"/>
              </a:defRPr>
            </a:lvl2pPr>
            <a:lvl3pPr marL="0" indent="914400">
              <a:buSzTx/>
              <a:buFontTx/>
              <a:buNone/>
              <a:defRPr sz="2400">
                <a:latin typeface="Avenir Book"/>
                <a:ea typeface="Avenir Book"/>
                <a:cs typeface="Avenir Book"/>
                <a:sym typeface="Avenir Book"/>
              </a:defRPr>
            </a:lvl3pPr>
            <a:lvl4pPr marL="0" indent="1371600">
              <a:buSzTx/>
              <a:buFontTx/>
              <a:buNone/>
              <a:defRPr sz="2400">
                <a:latin typeface="Avenir Book"/>
                <a:ea typeface="Avenir Book"/>
                <a:cs typeface="Avenir Book"/>
                <a:sym typeface="Avenir Book"/>
              </a:defRPr>
            </a:lvl4pPr>
            <a:lvl5pPr marL="0" indent="1828800">
              <a:buSzTx/>
              <a:buFontTx/>
              <a:buNone/>
              <a:defRPr sz="2400">
                <a:latin typeface="Avenir Book"/>
                <a:ea typeface="Avenir Book"/>
                <a:cs typeface="Avenir Book"/>
                <a:sym typeface="Avenir Book"/>
              </a:defRPr>
            </a:lvl5pPr>
          </a:lstStyle>
          <a:p>
            <a:r>
              <a:t>Nivel de texto 1</a:t>
            </a:r>
          </a:p>
          <a:p>
            <a:pPr lvl="1"/>
            <a:r>
              <a:t>Nivel de texto 2</a:t>
            </a:r>
          </a:p>
          <a:p>
            <a:pPr lvl="2"/>
            <a:r>
              <a:t>Nivel de texto 3</a:t>
            </a:r>
          </a:p>
          <a:p>
            <a:pPr lvl="3"/>
            <a:r>
              <a:t>Nivel de texto 4</a:t>
            </a:r>
          </a:p>
          <a:p>
            <a:pPr lvl="4"/>
            <a:r>
              <a:t>Nivel de texto 5</a:t>
            </a:r>
          </a:p>
        </p:txBody>
      </p:sp>
      <p:sp>
        <p:nvSpPr>
          <p:cNvPr id="2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ítulo y objetos">
    <p:spTree>
      <p:nvGrpSpPr>
        <p:cNvPr id="1" name=""/>
        <p:cNvGrpSpPr/>
        <p:nvPr/>
      </p:nvGrpSpPr>
      <p:grpSpPr>
        <a:xfrm>
          <a:off x="0" y="0"/>
          <a:ext cx="0" cy="0"/>
          <a:chOff x="0" y="0"/>
          <a:chExt cx="0" cy="0"/>
        </a:xfrm>
      </p:grpSpPr>
      <p:pic>
        <p:nvPicPr>
          <p:cNvPr id="33"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34"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35" name="Texto del título"/>
          <p:cNvSpPr txBox="1">
            <a:spLocks noGrp="1"/>
          </p:cNvSpPr>
          <p:nvPr>
            <p:ph type="title"/>
          </p:nvPr>
        </p:nvSpPr>
        <p:spPr>
          <a:xfrm>
            <a:off x="4184374" y="393077"/>
            <a:ext cx="7169426" cy="1325564"/>
          </a:xfrm>
          <a:prstGeom prst="rect">
            <a:avLst/>
          </a:prstGeom>
        </p:spPr>
        <p:txBody>
          <a:bodyPr/>
          <a:lstStyle/>
          <a:p>
            <a:r>
              <a:t>Texto del título</a:t>
            </a:r>
          </a:p>
        </p:txBody>
      </p:sp>
      <p:sp>
        <p:nvSpPr>
          <p:cNvPr id="36" name="Nivel de texto 1…"/>
          <p:cNvSpPr txBox="1">
            <a:spLocks noGrp="1"/>
          </p:cNvSpPr>
          <p:nvPr>
            <p:ph type="body" sz="half" idx="1"/>
          </p:nvPr>
        </p:nvSpPr>
        <p:spPr>
          <a:xfrm>
            <a:off x="838200" y="2213250"/>
            <a:ext cx="10515600" cy="3153880"/>
          </a:xfrm>
          <a:prstGeom prst="rect">
            <a:avLst/>
          </a:prstGeom>
        </p:spPr>
        <p:txBody>
          <a:bodyPr>
            <a:normAutofit/>
          </a:bodyPr>
          <a:lstStyle/>
          <a:p>
            <a:r>
              <a:t>Nivel de texto 1</a:t>
            </a:r>
          </a:p>
          <a:p>
            <a:pPr lvl="1"/>
            <a:r>
              <a:t>Nivel de texto 2</a:t>
            </a:r>
          </a:p>
          <a:p>
            <a:pPr lvl="2"/>
            <a:r>
              <a:t>Nivel de texto 3</a:t>
            </a:r>
          </a:p>
          <a:p>
            <a:pPr lvl="3"/>
            <a:r>
              <a:t>Nivel de texto 4</a:t>
            </a:r>
          </a:p>
          <a:p>
            <a:pPr lvl="4"/>
            <a:r>
              <a:t>Nivel de texto 5</a:t>
            </a:r>
          </a:p>
        </p:txBody>
      </p:sp>
      <p:sp>
        <p:nvSpPr>
          <p:cNvPr id="3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cabezado de sección">
    <p:spTree>
      <p:nvGrpSpPr>
        <p:cNvPr id="1" name=""/>
        <p:cNvGrpSpPr/>
        <p:nvPr/>
      </p:nvGrpSpPr>
      <p:grpSpPr>
        <a:xfrm>
          <a:off x="0" y="0"/>
          <a:ext cx="0" cy="0"/>
          <a:chOff x="0" y="0"/>
          <a:chExt cx="0" cy="0"/>
        </a:xfrm>
      </p:grpSpPr>
      <p:pic>
        <p:nvPicPr>
          <p:cNvPr id="44"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45"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46" name="Texto del título"/>
          <p:cNvSpPr txBox="1">
            <a:spLocks noGrp="1"/>
          </p:cNvSpPr>
          <p:nvPr>
            <p:ph type="title"/>
          </p:nvPr>
        </p:nvSpPr>
        <p:spPr>
          <a:xfrm>
            <a:off x="831850" y="576262"/>
            <a:ext cx="10515600" cy="2852738"/>
          </a:xfrm>
          <a:prstGeom prst="rect">
            <a:avLst/>
          </a:prstGeom>
        </p:spPr>
        <p:txBody>
          <a:bodyPr anchor="b"/>
          <a:lstStyle>
            <a:lvl1pPr>
              <a:defRPr sz="6000"/>
            </a:lvl1pPr>
          </a:lstStyle>
          <a:p>
            <a:r>
              <a:t>Texto del título</a:t>
            </a:r>
          </a:p>
        </p:txBody>
      </p:sp>
      <p:sp>
        <p:nvSpPr>
          <p:cNvPr id="47" name="Nivel de texto 1…"/>
          <p:cNvSpPr txBox="1">
            <a:spLocks noGrp="1"/>
          </p:cNvSpPr>
          <p:nvPr>
            <p:ph type="body" sz="quarter" idx="1"/>
          </p:nvPr>
        </p:nvSpPr>
        <p:spPr>
          <a:xfrm>
            <a:off x="838200" y="3764515"/>
            <a:ext cx="10515600" cy="1500188"/>
          </a:xfrm>
          <a:prstGeom prst="rect">
            <a:avLst/>
          </a:prstGeom>
        </p:spPr>
        <p:txBody>
          <a:bodyPr>
            <a:normAutofit/>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Nivel de texto 1</a:t>
            </a:r>
          </a:p>
          <a:p>
            <a:pPr lvl="1"/>
            <a:r>
              <a:t>Nivel de texto 2</a:t>
            </a:r>
          </a:p>
          <a:p>
            <a:pPr lvl="2"/>
            <a:r>
              <a:t>Nivel de texto 3</a:t>
            </a:r>
          </a:p>
          <a:p>
            <a:pPr lvl="3"/>
            <a:r>
              <a:t>Nivel de texto 4</a:t>
            </a:r>
          </a:p>
          <a:p>
            <a:pPr lvl="4"/>
            <a:r>
              <a:t>Nivel de texto 5</a:t>
            </a:r>
          </a:p>
        </p:txBody>
      </p:sp>
      <p:sp>
        <p:nvSpPr>
          <p:cNvPr id="4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Dos objetos">
    <p:spTree>
      <p:nvGrpSpPr>
        <p:cNvPr id="1" name=""/>
        <p:cNvGrpSpPr/>
        <p:nvPr/>
      </p:nvGrpSpPr>
      <p:grpSpPr>
        <a:xfrm>
          <a:off x="0" y="0"/>
          <a:ext cx="0" cy="0"/>
          <a:chOff x="0" y="0"/>
          <a:chExt cx="0" cy="0"/>
        </a:xfrm>
      </p:grpSpPr>
      <p:pic>
        <p:nvPicPr>
          <p:cNvPr id="55"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56"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57" name="Texto del título"/>
          <p:cNvSpPr txBox="1">
            <a:spLocks noGrp="1"/>
          </p:cNvSpPr>
          <p:nvPr>
            <p:ph type="title"/>
          </p:nvPr>
        </p:nvSpPr>
        <p:spPr>
          <a:xfrm>
            <a:off x="3899451" y="331856"/>
            <a:ext cx="7583559" cy="1325563"/>
          </a:xfrm>
          <a:prstGeom prst="rect">
            <a:avLst/>
          </a:prstGeom>
        </p:spPr>
        <p:txBody>
          <a:bodyPr/>
          <a:lstStyle/>
          <a:p>
            <a:r>
              <a:t>Texto del título</a:t>
            </a:r>
          </a:p>
        </p:txBody>
      </p:sp>
      <p:sp>
        <p:nvSpPr>
          <p:cNvPr id="58" name="Nivel de texto 1…"/>
          <p:cNvSpPr txBox="1">
            <a:spLocks noGrp="1"/>
          </p:cNvSpPr>
          <p:nvPr>
            <p:ph type="body" sz="half" idx="1"/>
          </p:nvPr>
        </p:nvSpPr>
        <p:spPr>
          <a:xfrm>
            <a:off x="838200" y="1831214"/>
            <a:ext cx="5181600" cy="4351339"/>
          </a:xfrm>
          <a:prstGeom prst="rect">
            <a:avLst/>
          </a:prstGeom>
        </p:spPr>
        <p:txBody>
          <a:bodyPr>
            <a:normAutofit/>
          </a:bodyPr>
          <a:lstStyle/>
          <a:p>
            <a:r>
              <a:t>Nivel de texto 1</a:t>
            </a:r>
          </a:p>
          <a:p>
            <a:pPr lvl="1"/>
            <a:r>
              <a:t>Nivel de texto 2</a:t>
            </a:r>
          </a:p>
          <a:p>
            <a:pPr lvl="2"/>
            <a:r>
              <a:t>Nivel de texto 3</a:t>
            </a:r>
          </a:p>
          <a:p>
            <a:pPr lvl="3"/>
            <a:r>
              <a:t>Nivel de texto 4</a:t>
            </a:r>
          </a:p>
          <a:p>
            <a:pPr lvl="4"/>
            <a:r>
              <a:t>Nivel de texto 5</a:t>
            </a:r>
          </a:p>
        </p:txBody>
      </p:sp>
      <p:sp>
        <p:nvSpPr>
          <p:cNvPr id="5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omparación">
    <p:spTree>
      <p:nvGrpSpPr>
        <p:cNvPr id="1" name=""/>
        <p:cNvGrpSpPr/>
        <p:nvPr/>
      </p:nvGrpSpPr>
      <p:grpSpPr>
        <a:xfrm>
          <a:off x="0" y="0"/>
          <a:ext cx="0" cy="0"/>
          <a:chOff x="0" y="0"/>
          <a:chExt cx="0" cy="0"/>
        </a:xfrm>
      </p:grpSpPr>
      <p:pic>
        <p:nvPicPr>
          <p:cNvPr id="66"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67"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68" name="Texto del título"/>
          <p:cNvSpPr txBox="1">
            <a:spLocks noGrp="1"/>
          </p:cNvSpPr>
          <p:nvPr>
            <p:ph type="title"/>
          </p:nvPr>
        </p:nvSpPr>
        <p:spPr>
          <a:xfrm>
            <a:off x="4038600" y="365125"/>
            <a:ext cx="7316789" cy="1325563"/>
          </a:xfrm>
          <a:prstGeom prst="rect">
            <a:avLst/>
          </a:prstGeom>
        </p:spPr>
        <p:txBody>
          <a:bodyPr/>
          <a:lstStyle/>
          <a:p>
            <a:r>
              <a:t>Texto del título</a:t>
            </a:r>
          </a:p>
        </p:txBody>
      </p:sp>
      <p:sp>
        <p:nvSpPr>
          <p:cNvPr id="69" name="Nivel de texto 1…"/>
          <p:cNvSpPr txBox="1">
            <a:spLocks noGrp="1"/>
          </p:cNvSpPr>
          <p:nvPr>
            <p:ph type="body" sz="quarter" idx="1"/>
          </p:nvPr>
        </p:nvSpPr>
        <p:spPr>
          <a:xfrm>
            <a:off x="839787" y="1681163"/>
            <a:ext cx="5157789" cy="823913"/>
          </a:xfrm>
          <a:prstGeom prst="rect">
            <a:avLst/>
          </a:prstGeom>
        </p:spPr>
        <p:txBody>
          <a:bodyPr anchor="b">
            <a:normAutofit/>
          </a:bodyPr>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Nivel de texto 1</a:t>
            </a:r>
          </a:p>
          <a:p>
            <a:pPr lvl="1"/>
            <a:r>
              <a:t>Nivel de texto 2</a:t>
            </a:r>
          </a:p>
          <a:p>
            <a:pPr lvl="2"/>
            <a:r>
              <a:t>Nivel de texto 3</a:t>
            </a:r>
          </a:p>
          <a:p>
            <a:pPr lvl="3"/>
            <a:r>
              <a:t>Nivel de texto 4</a:t>
            </a:r>
          </a:p>
          <a:p>
            <a:pPr lvl="4"/>
            <a:r>
              <a:t>Nivel de texto 5</a:t>
            </a:r>
          </a:p>
        </p:txBody>
      </p:sp>
      <p:sp>
        <p:nvSpPr>
          <p:cNvPr id="70" name="Marcador de texto 4"/>
          <p:cNvSpPr>
            <a:spLocks noGrp="1"/>
          </p:cNvSpPr>
          <p:nvPr>
            <p:ph type="body" sz="quarter" idx="13"/>
          </p:nvPr>
        </p:nvSpPr>
        <p:spPr>
          <a:xfrm>
            <a:off x="6172200" y="1681163"/>
            <a:ext cx="5183188" cy="823913"/>
          </a:xfrm>
          <a:prstGeom prst="rect">
            <a:avLst/>
          </a:prstGeom>
        </p:spPr>
        <p:txBody>
          <a:bodyPr anchor="b">
            <a:normAutofit/>
          </a:bodyPr>
          <a:lstStyle/>
          <a:p>
            <a:pPr marL="0" indent="0">
              <a:buSzTx/>
              <a:buFontTx/>
              <a:buNone/>
              <a:defRPr sz="2400" b="1"/>
            </a:pPr>
            <a:endParaRPr/>
          </a:p>
        </p:txBody>
      </p:sp>
      <p:sp>
        <p:nvSpPr>
          <p:cNvPr id="7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olo el título">
    <p:spTree>
      <p:nvGrpSpPr>
        <p:cNvPr id="1" name=""/>
        <p:cNvGrpSpPr/>
        <p:nvPr/>
      </p:nvGrpSpPr>
      <p:grpSpPr>
        <a:xfrm>
          <a:off x="0" y="0"/>
          <a:ext cx="0" cy="0"/>
          <a:chOff x="0" y="0"/>
          <a:chExt cx="0" cy="0"/>
        </a:xfrm>
      </p:grpSpPr>
      <p:pic>
        <p:nvPicPr>
          <p:cNvPr id="78"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79"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80" name="Texto del título"/>
          <p:cNvSpPr txBox="1">
            <a:spLocks noGrp="1"/>
          </p:cNvSpPr>
          <p:nvPr>
            <p:ph type="title"/>
          </p:nvPr>
        </p:nvSpPr>
        <p:spPr>
          <a:xfrm>
            <a:off x="838200" y="692287"/>
            <a:ext cx="10515600" cy="1325563"/>
          </a:xfrm>
          <a:prstGeom prst="rect">
            <a:avLst/>
          </a:prstGeom>
        </p:spPr>
        <p:txBody>
          <a:bodyPr/>
          <a:lstStyle/>
          <a:p>
            <a:r>
              <a:t>Texto del título</a:t>
            </a:r>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En blanco">
    <p:spTree>
      <p:nvGrpSpPr>
        <p:cNvPr id="1" name=""/>
        <p:cNvGrpSpPr/>
        <p:nvPr/>
      </p:nvGrpSpPr>
      <p:grpSpPr>
        <a:xfrm>
          <a:off x="0" y="0"/>
          <a:ext cx="0" cy="0"/>
          <a:chOff x="0" y="0"/>
          <a:chExt cx="0" cy="0"/>
        </a:xfrm>
      </p:grpSpPr>
      <p:pic>
        <p:nvPicPr>
          <p:cNvPr id="88"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89"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9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ontenido con título">
    <p:spTree>
      <p:nvGrpSpPr>
        <p:cNvPr id="1" name=""/>
        <p:cNvGrpSpPr/>
        <p:nvPr/>
      </p:nvGrpSpPr>
      <p:grpSpPr>
        <a:xfrm>
          <a:off x="0" y="0"/>
          <a:ext cx="0" cy="0"/>
          <a:chOff x="0" y="0"/>
          <a:chExt cx="0" cy="0"/>
        </a:xfrm>
      </p:grpSpPr>
      <p:pic>
        <p:nvPicPr>
          <p:cNvPr id="97" name="Imagen 11" descr="Imagen 11"/>
          <p:cNvPicPr>
            <a:picLocks noChangeAspect="1"/>
          </p:cNvPicPr>
          <p:nvPr/>
        </p:nvPicPr>
        <p:blipFill>
          <a:blip r:embed="rId2"/>
          <a:stretch>
            <a:fillRect/>
          </a:stretch>
        </p:blipFill>
        <p:spPr>
          <a:xfrm>
            <a:off x="0" y="3627783"/>
            <a:ext cx="12164663" cy="3243911"/>
          </a:xfrm>
          <a:prstGeom prst="rect">
            <a:avLst/>
          </a:prstGeom>
          <a:ln w="12700">
            <a:miter lim="400000"/>
          </a:ln>
        </p:spPr>
      </p:pic>
      <p:pic>
        <p:nvPicPr>
          <p:cNvPr id="98" name="Imagen 13" descr="Imagen 13"/>
          <p:cNvPicPr>
            <a:picLocks noChangeAspect="1"/>
          </p:cNvPicPr>
          <p:nvPr/>
        </p:nvPicPr>
        <p:blipFill>
          <a:blip r:embed="rId3"/>
          <a:stretch>
            <a:fillRect/>
          </a:stretch>
        </p:blipFill>
        <p:spPr>
          <a:xfrm>
            <a:off x="9501807" y="5539852"/>
            <a:ext cx="2280018" cy="765007"/>
          </a:xfrm>
          <a:prstGeom prst="rect">
            <a:avLst/>
          </a:prstGeom>
          <a:ln w="12700">
            <a:miter lim="400000"/>
          </a:ln>
        </p:spPr>
      </p:pic>
      <p:sp>
        <p:nvSpPr>
          <p:cNvPr id="99" name="Texto del título"/>
          <p:cNvSpPr txBox="1">
            <a:spLocks noGrp="1"/>
          </p:cNvSpPr>
          <p:nvPr>
            <p:ph type="title"/>
          </p:nvPr>
        </p:nvSpPr>
        <p:spPr>
          <a:xfrm>
            <a:off x="4038600" y="448295"/>
            <a:ext cx="7315200" cy="1081434"/>
          </a:xfrm>
          <a:prstGeom prst="rect">
            <a:avLst/>
          </a:prstGeom>
        </p:spPr>
        <p:txBody>
          <a:bodyPr anchor="b"/>
          <a:lstStyle>
            <a:lvl1pPr>
              <a:defRPr sz="3200"/>
            </a:lvl1pPr>
          </a:lstStyle>
          <a:p>
            <a:r>
              <a:t>Texto del título</a:t>
            </a:r>
          </a:p>
        </p:txBody>
      </p:sp>
      <p:sp>
        <p:nvSpPr>
          <p:cNvPr id="100" name="Nivel de texto 1…"/>
          <p:cNvSpPr txBox="1">
            <a:spLocks noGrp="1"/>
          </p:cNvSpPr>
          <p:nvPr>
            <p:ph type="body" sz="half" idx="1"/>
          </p:nvPr>
        </p:nvSpPr>
        <p:spPr>
          <a:xfrm>
            <a:off x="5183187" y="2057400"/>
            <a:ext cx="6172201" cy="3803650"/>
          </a:xfrm>
          <a:prstGeom prst="rect">
            <a:avLst/>
          </a:prstGeom>
        </p:spPr>
        <p:txBody>
          <a:bodyPr>
            <a:normAutofit/>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Nivel de texto 1</a:t>
            </a:r>
          </a:p>
          <a:p>
            <a:pPr lvl="1"/>
            <a:r>
              <a:t>Nivel de texto 2</a:t>
            </a:r>
          </a:p>
          <a:p>
            <a:pPr lvl="2"/>
            <a:r>
              <a:t>Nivel de texto 3</a:t>
            </a:r>
          </a:p>
          <a:p>
            <a:pPr lvl="3"/>
            <a:r>
              <a:t>Nivel de texto 4</a:t>
            </a:r>
          </a:p>
          <a:p>
            <a:pPr lvl="4"/>
            <a:r>
              <a:t>Nivel de texto 5</a:t>
            </a:r>
          </a:p>
        </p:txBody>
      </p:sp>
      <p:sp>
        <p:nvSpPr>
          <p:cNvPr id="101" name="Marcador de texto 3"/>
          <p:cNvSpPr>
            <a:spLocks noGrp="1"/>
          </p:cNvSpPr>
          <p:nvPr>
            <p:ph type="body" sz="quarter" idx="13"/>
          </p:nvPr>
        </p:nvSpPr>
        <p:spPr>
          <a:xfrm>
            <a:off x="839787" y="2057400"/>
            <a:ext cx="3932239" cy="3811588"/>
          </a:xfrm>
          <a:prstGeom prst="rect">
            <a:avLst/>
          </a:prstGeom>
        </p:spPr>
        <p:txBody>
          <a:bodyPr>
            <a:normAutofit/>
          </a:bodyPr>
          <a:lstStyle/>
          <a:p>
            <a:pPr marL="0" indent="0">
              <a:buSzTx/>
              <a:buFontTx/>
              <a:buNone/>
              <a:defRPr sz="1600"/>
            </a:pPr>
            <a:endParaRPr/>
          </a:p>
        </p:txBody>
      </p:sp>
      <p:sp>
        <p:nvSpPr>
          <p:cNvPr id="10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n 11" descr="Imagen 11"/>
          <p:cNvPicPr>
            <a:picLocks noChangeAspect="1"/>
          </p:cNvPicPr>
          <p:nvPr/>
        </p:nvPicPr>
        <p:blipFill>
          <a:blip r:embed="rId13"/>
          <a:stretch>
            <a:fillRect/>
          </a:stretch>
        </p:blipFill>
        <p:spPr>
          <a:xfrm>
            <a:off x="0" y="3627783"/>
            <a:ext cx="12164663" cy="3243911"/>
          </a:xfrm>
          <a:prstGeom prst="rect">
            <a:avLst/>
          </a:prstGeom>
          <a:ln w="12700">
            <a:miter lim="400000"/>
          </a:ln>
        </p:spPr>
      </p:pic>
      <p:pic>
        <p:nvPicPr>
          <p:cNvPr id="3" name="Imagen 13" descr="Imagen 13"/>
          <p:cNvPicPr>
            <a:picLocks noChangeAspect="1"/>
          </p:cNvPicPr>
          <p:nvPr/>
        </p:nvPicPr>
        <p:blipFill>
          <a:blip r:embed="rId14"/>
          <a:stretch>
            <a:fillRect/>
          </a:stretch>
        </p:blipFill>
        <p:spPr>
          <a:xfrm>
            <a:off x="9501807" y="5539852"/>
            <a:ext cx="2280018" cy="765007"/>
          </a:xfrm>
          <a:prstGeom prst="rect">
            <a:avLst/>
          </a:prstGeom>
          <a:ln w="12700">
            <a:miter lim="400000"/>
          </a:ln>
        </p:spPr>
      </p:pic>
      <p:pic>
        <p:nvPicPr>
          <p:cNvPr id="4" name="Imagen 4" descr="Imagen 4"/>
          <p:cNvPicPr>
            <a:picLocks noChangeAspect="1"/>
          </p:cNvPicPr>
          <p:nvPr/>
        </p:nvPicPr>
        <p:blipFill>
          <a:blip r:embed="rId15"/>
          <a:stretch>
            <a:fillRect/>
          </a:stretch>
        </p:blipFill>
        <p:spPr>
          <a:xfrm>
            <a:off x="0" y="4323522"/>
            <a:ext cx="12192000" cy="2534479"/>
          </a:xfrm>
          <a:prstGeom prst="rect">
            <a:avLst/>
          </a:prstGeom>
          <a:ln w="12700">
            <a:miter lim="400000"/>
          </a:ln>
        </p:spPr>
      </p:pic>
      <p:pic>
        <p:nvPicPr>
          <p:cNvPr id="5" name="Imagen 2" descr="Imagen 2"/>
          <p:cNvPicPr>
            <a:picLocks noChangeAspect="1"/>
          </p:cNvPicPr>
          <p:nvPr/>
        </p:nvPicPr>
        <p:blipFill>
          <a:blip r:embed="rId16"/>
          <a:stretch>
            <a:fillRect/>
          </a:stretch>
        </p:blipFill>
        <p:spPr>
          <a:xfrm>
            <a:off x="3808895" y="1690368"/>
            <a:ext cx="4420704" cy="1738632"/>
          </a:xfrm>
          <a:prstGeom prst="rect">
            <a:avLst/>
          </a:prstGeom>
          <a:ln w="12700">
            <a:miter lim="400000"/>
          </a:ln>
        </p:spPr>
      </p:pic>
      <p:sp>
        <p:nvSpPr>
          <p:cNvPr id="6" name="Texto del título"/>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Texto del título</a:t>
            </a:r>
          </a:p>
        </p:txBody>
      </p:sp>
      <p:sp>
        <p:nvSpPr>
          <p:cNvPr id="7" name="Nivel de texto 1…"/>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8" name="Número de diapositiva"/>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Avenir Book"/>
          <a:ea typeface="Avenir Book"/>
          <a:cs typeface="Avenir Book"/>
          <a:sym typeface="Avenir Book"/>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itle 1"/>
          <p:cNvSpPr txBox="1">
            <a:spLocks noGrp="1"/>
          </p:cNvSpPr>
          <p:nvPr>
            <p:ph type="title"/>
          </p:nvPr>
        </p:nvSpPr>
        <p:spPr>
          <a:xfrm>
            <a:off x="2033218" y="1242279"/>
            <a:ext cx="8332677" cy="1846061"/>
          </a:xfrm>
          <a:prstGeom prst="rect">
            <a:avLst/>
          </a:prstGeom>
        </p:spPr>
        <p:txBody>
          <a:bodyPr/>
          <a:lstStyle/>
          <a:p>
            <a:pPr algn="ctr">
              <a:spcBef>
                <a:spcPts val="1500"/>
              </a:spcBef>
              <a:defRPr sz="2100"/>
            </a:pPr>
            <a:br>
              <a:rPr dirty="0"/>
            </a:br>
            <a:r>
              <a:rPr lang="es-CR" sz="2800" b="1" dirty="0">
                <a:latin typeface="+mj-lt"/>
                <a:ea typeface="+mj-ea"/>
                <a:cs typeface="+mj-cs"/>
                <a:sym typeface="Calibri"/>
              </a:rPr>
              <a:t>Comisión</a:t>
            </a:r>
            <a:r>
              <a:rPr sz="2800" b="1" dirty="0">
                <a:latin typeface="+mj-lt"/>
                <a:ea typeface="+mj-ea"/>
                <a:cs typeface="+mj-cs"/>
                <a:sym typeface="Calibri"/>
              </a:rPr>
              <a:t> de Enlace Salud, </a:t>
            </a:r>
            <a:r>
              <a:rPr lang="es-CR" sz="2800" b="1" dirty="0">
                <a:latin typeface="+mj-lt"/>
                <a:ea typeface="+mj-ea"/>
                <a:cs typeface="+mj-cs"/>
                <a:sym typeface="Calibri"/>
              </a:rPr>
              <a:t>Industria</a:t>
            </a:r>
            <a:r>
              <a:rPr sz="2800" b="1" dirty="0">
                <a:latin typeface="+mj-lt"/>
                <a:ea typeface="+mj-ea"/>
                <a:cs typeface="+mj-cs"/>
                <a:sym typeface="Calibri"/>
              </a:rPr>
              <a:t> y Comercio</a:t>
            </a:r>
            <a:r>
              <a:rPr sz="2800" dirty="0">
                <a:latin typeface="+mj-lt"/>
                <a:ea typeface="+mj-ea"/>
                <a:cs typeface="+mj-cs"/>
                <a:sym typeface="Calibri"/>
              </a:rPr>
              <a:t>​</a:t>
            </a:r>
            <a:br>
              <a:rPr sz="2800" dirty="0">
                <a:latin typeface="+mj-lt"/>
                <a:ea typeface="+mj-ea"/>
                <a:cs typeface="+mj-cs"/>
                <a:sym typeface="Calibri"/>
              </a:rPr>
            </a:br>
            <a:r>
              <a:rPr sz="2800" b="1" dirty="0">
                <a:latin typeface="+mj-lt"/>
                <a:ea typeface="+mj-ea"/>
                <a:cs typeface="+mj-cs"/>
                <a:sym typeface="Calibri"/>
              </a:rPr>
              <a:t>(COESAINCO DE N°38894-S)</a:t>
            </a:r>
            <a:br>
              <a:rPr sz="2800" b="1" dirty="0">
                <a:latin typeface="+mj-lt"/>
                <a:ea typeface="+mj-ea"/>
                <a:cs typeface="+mj-cs"/>
                <a:sym typeface="Calibri"/>
              </a:rPr>
            </a:br>
            <a:endParaRPr sz="2800" b="1" dirty="0">
              <a:latin typeface="+mj-lt"/>
              <a:ea typeface="+mj-ea"/>
              <a:cs typeface="+mj-cs"/>
              <a:sym typeface="Calibri"/>
            </a:endParaRPr>
          </a:p>
        </p:txBody>
      </p:sp>
      <p:pic>
        <p:nvPicPr>
          <p:cNvPr id="131" name="Google Shape;56;p1" descr="Google Shape;56;p1"/>
          <p:cNvPicPr>
            <a:picLocks noChangeAspect="1"/>
          </p:cNvPicPr>
          <p:nvPr/>
        </p:nvPicPr>
        <p:blipFill>
          <a:blip r:embed="rId2"/>
          <a:stretch>
            <a:fillRect/>
          </a:stretch>
        </p:blipFill>
        <p:spPr>
          <a:xfrm>
            <a:off x="709933" y="551169"/>
            <a:ext cx="1528682" cy="763602"/>
          </a:xfrm>
          <a:prstGeom prst="rect">
            <a:avLst/>
          </a:prstGeom>
          <a:ln w="12700">
            <a:miter lim="400000"/>
          </a:ln>
        </p:spPr>
      </p:pic>
      <p:sp>
        <p:nvSpPr>
          <p:cNvPr id="132" name="Marcador de contenido 5"/>
          <p:cNvSpPr txBox="1">
            <a:spLocks noGrp="1"/>
          </p:cNvSpPr>
          <p:nvPr>
            <p:ph type="body" sz="quarter" idx="1"/>
          </p:nvPr>
        </p:nvSpPr>
        <p:spPr>
          <a:xfrm>
            <a:off x="2136776" y="3482622"/>
            <a:ext cx="8125560" cy="1482778"/>
          </a:xfrm>
          <a:prstGeom prst="rect">
            <a:avLst/>
          </a:prstGeom>
        </p:spPr>
        <p:txBody>
          <a:bodyPr/>
          <a:lstStyle/>
          <a:p>
            <a:pPr marL="0" indent="0" algn="ctr">
              <a:buSzTx/>
              <a:buNone/>
              <a:defRPr sz="2000"/>
            </a:pPr>
            <a:r>
              <a:rPr dirty="0"/>
              <a:t>Dra. Priscilla Herrera García</a:t>
            </a:r>
            <a:br>
              <a:rPr dirty="0"/>
            </a:br>
            <a:r>
              <a:rPr b="1" dirty="0"/>
              <a:t>Dirección de Regulación Productos de Interés Sanitario </a:t>
            </a:r>
            <a:r>
              <a:rPr dirty="0"/>
              <a:t>​</a:t>
            </a:r>
            <a:br>
              <a:rPr dirty="0"/>
            </a:br>
            <a:r>
              <a:rPr b="1" dirty="0"/>
              <a:t>18 de </a:t>
            </a:r>
            <a:r>
              <a:rPr lang="es-CR" b="1" dirty="0"/>
              <a:t>agosto</a:t>
            </a:r>
            <a:r>
              <a:rPr b="1" dirty="0"/>
              <a:t> 2023</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ADA8606-BE6B-3D2B-B5E7-1C31BF48C26F}"/>
              </a:ext>
            </a:extLst>
          </p:cNvPr>
          <p:cNvSpPr txBox="1"/>
          <p:nvPr/>
        </p:nvSpPr>
        <p:spPr>
          <a:xfrm>
            <a:off x="263950" y="476032"/>
            <a:ext cx="11510129" cy="56323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defTabSz="365760">
              <a:lnSpc>
                <a:spcPct val="150000"/>
              </a:lnSpc>
              <a:defRPr sz="960">
                <a:latin typeface="Avenir Heavy"/>
                <a:ea typeface="Avenir Heavy"/>
                <a:cs typeface="Avenir Heavy"/>
                <a:sym typeface="Avenir Heavy"/>
              </a:defRPr>
            </a:pPr>
            <a:r>
              <a:rPr lang="es-ES" sz="2000" b="1" u="sng" dirty="0"/>
              <a:t>Propuesta de conformación: </a:t>
            </a:r>
          </a:p>
          <a:p>
            <a:pPr algn="just" defTabSz="365760">
              <a:lnSpc>
                <a:spcPct val="150000"/>
              </a:lnSpc>
              <a:defRPr sz="960">
                <a:latin typeface="Avenir Heavy"/>
                <a:ea typeface="Avenir Heavy"/>
                <a:cs typeface="Avenir Heavy"/>
                <a:sym typeface="Avenir Heavy"/>
              </a:defRPr>
            </a:pPr>
            <a:endParaRPr lang="es-ES" sz="2000" b="1" u="sng" dirty="0"/>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1 representante de la Unidad de Normalización y Control coordinador del comité con experiencia en BPM y normativa (Dra. Víquez UNC)</a:t>
            </a:r>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 1 representante de la Unidad de Registros evaluador de cosméticos (Dra. Vargas UR)</a:t>
            </a:r>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1 representante de la Región Central Sur o Central Norte con experiencia en BPM de cosméticos (Dra. Camacho o Dra. Arroyo; según datos proporcionados por ambas, la Región Central Sur tiene más fabricantes de cosméticos aprox. 65 y han inspeccionado cerca del 50% de ellos en los últimos años versus 21 fabricantes en la Región Central Norte de los cuales 13 se han visitado al menos una vez)</a:t>
            </a:r>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1 representante de LAYAFA (por la experiencia de este laboratorio en el análisis físico-químico y microbiológico de cosméticos, idealmente un microbiólogo o un analista físico-químico según lo que aporte CEQIATEC)</a:t>
            </a:r>
          </a:p>
        </p:txBody>
      </p:sp>
    </p:spTree>
    <p:extLst>
      <p:ext uri="{BB962C8B-B14F-4D97-AF65-F5344CB8AC3E}">
        <p14:creationId xmlns:p14="http://schemas.microsoft.com/office/powerpoint/2010/main" val="85363507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579F8F1-A847-3797-2666-1CF56B615023}"/>
              </a:ext>
            </a:extLst>
          </p:cNvPr>
          <p:cNvSpPr txBox="1"/>
          <p:nvPr/>
        </p:nvSpPr>
        <p:spPr>
          <a:xfrm>
            <a:off x="458378" y="772998"/>
            <a:ext cx="11275243" cy="4985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1 representante de CEQIATEC (por la experiencia de este laboratorio en el análisis físico-químico y microbiológico de cosméticos, idealmente un microbiólogo o un analista físico-químico, según lo que aporte LAYAFA)</a:t>
            </a:r>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1 representante de empresas fabricantes </a:t>
            </a:r>
            <a:r>
              <a:rPr lang="es-ES" sz="2000" u="sng" dirty="0"/>
              <a:t>nacionales</a:t>
            </a:r>
            <a:r>
              <a:rPr lang="es-ES" sz="2000" dirty="0"/>
              <a:t> de cosméticos (a designar por COESAINCO, se requiere una persona con perfil profesional que se desempeñe en o tenga experiencia en BPM o Aseguramiento de Calidad en un laboratorio fabricante de cosméticos, esta persona debería aportar sus observaciones y las de los agremiados de la cámara)</a:t>
            </a:r>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t>1 representante de empresas fabricantes </a:t>
            </a:r>
            <a:r>
              <a:rPr lang="es-ES" sz="2000" u="sng" dirty="0"/>
              <a:t>transnacionales</a:t>
            </a:r>
            <a:r>
              <a:rPr lang="es-ES" sz="2000" dirty="0"/>
              <a:t> de cosméticos (a designar por COESAINCO, se requiere una persona con el mismo perfil que el indicado para el representante de fabricantes nacionales, esta persona debería aportar sus observaciones y las de los agremiados de la cámara)</a:t>
            </a:r>
          </a:p>
          <a:p>
            <a:pPr marL="0" marR="0" indent="0" algn="l" defTabSz="914400" rtl="0" fontAlgn="auto" latinLnBrk="0" hangingPunct="0">
              <a:lnSpc>
                <a:spcPct val="100000"/>
              </a:lnSpc>
              <a:spcBef>
                <a:spcPts val="0"/>
              </a:spcBef>
              <a:spcAft>
                <a:spcPts val="0"/>
              </a:spcAft>
              <a:buClrTx/>
              <a:buSzTx/>
              <a:buFontTx/>
              <a:buNone/>
              <a:tabLst/>
            </a:pPr>
            <a:endParaRPr kumimoji="0" lang="es-419" sz="18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390692974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ADA8606-BE6B-3D2B-B5E7-1C31BF48C26F}"/>
              </a:ext>
            </a:extLst>
          </p:cNvPr>
          <p:cNvSpPr txBox="1"/>
          <p:nvPr/>
        </p:nvSpPr>
        <p:spPr>
          <a:xfrm>
            <a:off x="317369" y="266597"/>
            <a:ext cx="11557261" cy="63248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defTabSz="365760">
              <a:defRPr sz="960">
                <a:latin typeface="Avenir Heavy"/>
                <a:ea typeface="Avenir Heavy"/>
                <a:cs typeface="Avenir Heavy"/>
                <a:sym typeface="Avenir Heavy"/>
              </a:defRPr>
            </a:pPr>
            <a:endParaRPr lang="es-ES" sz="1800" dirty="0"/>
          </a:p>
          <a:p>
            <a:pPr marL="342900" indent="-342900" algn="just" defTabSz="365760">
              <a:lnSpc>
                <a:spcPct val="150000"/>
              </a:lnSpc>
              <a:buFont typeface="Wingdings" panose="05000000000000000000" pitchFamily="2" charset="2"/>
              <a:buChar char="ü"/>
              <a:defRPr sz="960">
                <a:latin typeface="Avenir Heavy"/>
                <a:ea typeface="Avenir Heavy"/>
                <a:cs typeface="Avenir Heavy"/>
                <a:sym typeface="Avenir Heavy"/>
              </a:defRPr>
            </a:pPr>
            <a:r>
              <a:rPr lang="es-ES" sz="2000" dirty="0">
                <a:latin typeface="Calibri" panose="020F0502020204030204" pitchFamily="34" charset="0"/>
                <a:cs typeface="Calibri" panose="020F0502020204030204" pitchFamily="34" charset="0"/>
              </a:rPr>
              <a:t>*Opcional* 1 representante de empresas que registran y llevan asuntos regulatorios de cosméticos (a designar por COESAINCO, esta persona debería aportar sus observaciones y las de los agremiados de la cámara).</a:t>
            </a:r>
          </a:p>
          <a:p>
            <a:pPr algn="just" defTabSz="365760">
              <a:lnSpc>
                <a:spcPct val="150000"/>
              </a:lnSpc>
              <a:defRPr sz="960">
                <a:latin typeface="Avenir Heavy"/>
                <a:ea typeface="Avenir Heavy"/>
                <a:cs typeface="Avenir Heavy"/>
                <a:sym typeface="Avenir Heavy"/>
              </a:defRPr>
            </a:pPr>
            <a:r>
              <a:rPr lang="es-ES" sz="2000" dirty="0">
                <a:latin typeface="Calibri" panose="020F0502020204030204" pitchFamily="34" charset="0"/>
                <a:cs typeface="Calibri" panose="020F0502020204030204" pitchFamily="34" charset="0"/>
              </a:rPr>
              <a:t>Se podrían comenzar las reuniones con la revisión del RTCA de verificación de la calidad y del capítulo de control de calidad del RTCA de BPM para que, una vez terminados esos temas, los representantes de laboratorios se puedan desligar si así lo desean y continuamos con el resto del comité revisando el RTCA de BPM manteniendo al mismo grupo.</a:t>
            </a:r>
          </a:p>
          <a:p>
            <a:pPr algn="just" defTabSz="365760">
              <a:lnSpc>
                <a:spcPct val="150000"/>
              </a:lnSpc>
              <a:defRPr sz="960">
                <a:latin typeface="Avenir Heavy"/>
                <a:ea typeface="Avenir Heavy"/>
                <a:cs typeface="Avenir Heavy"/>
                <a:sym typeface="Avenir Heavy"/>
              </a:defRPr>
            </a:pPr>
            <a:endParaRPr lang="es-ES" sz="2000" dirty="0">
              <a:latin typeface="Calibri" panose="020F0502020204030204" pitchFamily="34" charset="0"/>
              <a:cs typeface="Calibri" panose="020F0502020204030204" pitchFamily="34" charset="0"/>
            </a:endParaRPr>
          </a:p>
          <a:p>
            <a:pPr algn="just" defTabSz="365760">
              <a:lnSpc>
                <a:spcPct val="150000"/>
              </a:lnSpc>
              <a:defRPr sz="960">
                <a:latin typeface="Avenir Heavy"/>
                <a:ea typeface="Avenir Heavy"/>
                <a:cs typeface="Avenir Heavy"/>
                <a:sym typeface="Avenir Heavy"/>
              </a:defRPr>
            </a:pPr>
            <a:r>
              <a:rPr lang="es-ES" sz="2000" b="1" u="sng" dirty="0">
                <a:latin typeface="Calibri" panose="020F0502020204030204" pitchFamily="34" charset="0"/>
                <a:cs typeface="Calibri" panose="020F0502020204030204" pitchFamily="34" charset="0"/>
              </a:rPr>
              <a:t>Siguientes pasos</a:t>
            </a:r>
          </a:p>
          <a:p>
            <a:pPr algn="just" defTabSz="365760">
              <a:lnSpc>
                <a:spcPct val="150000"/>
              </a:lnSpc>
              <a:defRPr sz="960">
                <a:latin typeface="Avenir Heavy"/>
                <a:ea typeface="Avenir Heavy"/>
                <a:cs typeface="Avenir Heavy"/>
                <a:sym typeface="Avenir Heavy"/>
              </a:defRPr>
            </a:pPr>
            <a:r>
              <a:rPr lang="es-ES" sz="2000" dirty="0">
                <a:latin typeface="Calibri" panose="020F0502020204030204" pitchFamily="34" charset="0"/>
                <a:cs typeface="Calibri" panose="020F0502020204030204" pitchFamily="34" charset="0"/>
              </a:rPr>
              <a:t>Salud envía las notas para designar a los representantes, convoca a primera reunión y el comité técnico comienza con la revisión hasta obtener la matriz de observaciones de CR con la posición nacional, idealmente antes de que convoquen a reunión con Centroamérica y Panamá.</a:t>
            </a:r>
          </a:p>
          <a:p>
            <a:pPr algn="just" defTabSz="365760">
              <a:lnSpc>
                <a:spcPct val="150000"/>
              </a:lnSpc>
              <a:defRPr sz="960">
                <a:latin typeface="Avenir Heavy"/>
                <a:ea typeface="Avenir Heavy"/>
                <a:cs typeface="Avenir Heavy"/>
                <a:sym typeface="Avenir Heavy"/>
              </a:defRPr>
            </a:pPr>
            <a:endParaRPr lang="es-E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403336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ADA8606-BE6B-3D2B-B5E7-1C31BF48C26F}"/>
              </a:ext>
            </a:extLst>
          </p:cNvPr>
          <p:cNvSpPr txBox="1"/>
          <p:nvPr/>
        </p:nvSpPr>
        <p:spPr>
          <a:xfrm>
            <a:off x="524758" y="461914"/>
            <a:ext cx="11268174" cy="44781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defTabSz="365760">
              <a:defRPr sz="960">
                <a:latin typeface="Avenir Heavy"/>
                <a:ea typeface="Avenir Heavy"/>
                <a:cs typeface="Avenir Heavy"/>
                <a:sym typeface="Avenir Heavy"/>
              </a:defRPr>
            </a:pPr>
            <a:endParaRPr lang="es-ES" sz="1800" dirty="0"/>
          </a:p>
          <a:p>
            <a:pPr algn="just" defTabSz="365760">
              <a:lnSpc>
                <a:spcPct val="150000"/>
              </a:lnSpc>
              <a:defRPr sz="960">
                <a:latin typeface="Avenir Heavy"/>
                <a:ea typeface="Avenir Heavy"/>
                <a:cs typeface="Avenir Heavy"/>
                <a:sym typeface="Avenir Heavy"/>
              </a:defRPr>
            </a:pPr>
            <a:endParaRPr lang="es-ES" sz="1800" dirty="0">
              <a:latin typeface="Calibri" panose="020F0502020204030204" pitchFamily="34" charset="0"/>
              <a:cs typeface="Calibri" panose="020F0502020204030204" pitchFamily="34" charset="0"/>
            </a:endParaRPr>
          </a:p>
          <a:p>
            <a:pPr algn="just" defTabSz="365760">
              <a:lnSpc>
                <a:spcPct val="150000"/>
              </a:lnSpc>
              <a:defRPr sz="960">
                <a:latin typeface="Avenir Heavy"/>
                <a:ea typeface="Avenir Heavy"/>
                <a:cs typeface="Avenir Heavy"/>
                <a:sym typeface="Avenir Heavy"/>
              </a:defRPr>
            </a:pPr>
            <a:r>
              <a:rPr lang="es-ES"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Proceso de negociación</a:t>
            </a:r>
          </a:p>
          <a:p>
            <a:pPr algn="just" defTabSz="365760">
              <a:lnSpc>
                <a:spcPct val="150000"/>
              </a:lnSpc>
              <a:defRPr sz="960">
                <a:latin typeface="Avenir Heavy"/>
                <a:ea typeface="Avenir Heavy"/>
                <a:cs typeface="Avenir Heavy"/>
                <a:sym typeface="Avenir Heavy"/>
              </a:defRPr>
            </a:pPr>
            <a:endParaRPr lang="es-ES"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just" defTabSz="365760">
              <a:lnSpc>
                <a:spcPct val="150000"/>
              </a:lnSpc>
              <a:defRPr sz="960">
                <a:latin typeface="Avenir Heavy"/>
                <a:ea typeface="Avenir Heavy"/>
                <a:cs typeface="Avenir Heavy"/>
                <a:sym typeface="Avenir Heavy"/>
              </a:defRPr>
            </a:pPr>
            <a:r>
              <a:rPr lang="es-ES" sz="2000" dirty="0">
                <a:latin typeface="Calibri" panose="020F0502020204030204" pitchFamily="34" charset="0"/>
                <a:cs typeface="Calibri" panose="020F0502020204030204" pitchFamily="34" charset="0"/>
              </a:rPr>
              <a:t>En las reuniones con Centroamérica y Panamá se va discutiendo la matriz con las observaciones o posiciones de cada país hasta lograr un consenso de borrador del nuevo RTCA, ese borrador se somete a consulta pública por un período específico, luego se retoman las reuniones con los países para revisar cada observación recibida en consulta pública hasta llegar al consenso del documento final y acordar el transitorio para la entrada en vigencia a partir de su publicación, el cual luego será firmado por resolución COMIECO y cada país se encargad de preparar el decreto para su publicación (en CR lo hace COMEX).</a:t>
            </a:r>
            <a:endParaRPr kumimoji="0" lang="es-419" sz="2000" b="0" i="0" u="none" strike="noStrike" cap="none" spc="0" normalizeH="0" baseline="0" dirty="0">
              <a:ln>
                <a:noFill/>
              </a:ln>
              <a:solidFill>
                <a:srgbClr val="000000"/>
              </a:solidFill>
              <a:effectLst/>
              <a:uFillTx/>
              <a:latin typeface="Calibri" panose="020F0502020204030204" pitchFamily="34" charset="0"/>
              <a:cs typeface="Calibri" panose="020F0502020204030204" pitchFamily="34" charset="0"/>
              <a:sym typeface="Calibri"/>
            </a:endParaRPr>
          </a:p>
        </p:txBody>
      </p:sp>
    </p:spTree>
    <p:extLst>
      <p:ext uri="{BB962C8B-B14F-4D97-AF65-F5344CB8AC3E}">
        <p14:creationId xmlns:p14="http://schemas.microsoft.com/office/powerpoint/2010/main" val="182663344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Title 1"/>
          <p:cNvSpPr txBox="1">
            <a:spLocks noGrp="1"/>
          </p:cNvSpPr>
          <p:nvPr>
            <p:ph type="title"/>
          </p:nvPr>
        </p:nvSpPr>
        <p:spPr>
          <a:xfrm>
            <a:off x="2033218" y="1242279"/>
            <a:ext cx="8332677" cy="1846061"/>
          </a:xfrm>
          <a:prstGeom prst="rect">
            <a:avLst/>
          </a:prstGeom>
        </p:spPr>
        <p:txBody>
          <a:bodyPr/>
          <a:lstStyle/>
          <a:p>
            <a:pPr algn="ctr">
              <a:spcBef>
                <a:spcPts val="1500"/>
              </a:spcBef>
              <a:defRPr sz="2100"/>
            </a:pPr>
            <a:br/>
            <a:r>
              <a:rPr sz="2800" b="1">
                <a:latin typeface="+mj-lt"/>
                <a:ea typeface="+mj-ea"/>
                <a:cs typeface="+mj-cs"/>
                <a:sym typeface="Calibri"/>
              </a:rPr>
              <a:t>Comisión de Enlace Salud, Industria y Comercio</a:t>
            </a:r>
            <a:r>
              <a:rPr sz="2800">
                <a:latin typeface="+mj-lt"/>
                <a:ea typeface="+mj-ea"/>
                <a:cs typeface="+mj-cs"/>
                <a:sym typeface="Calibri"/>
              </a:rPr>
              <a:t>​</a:t>
            </a:r>
            <a:br>
              <a:rPr sz="2800">
                <a:latin typeface="+mj-lt"/>
                <a:ea typeface="+mj-ea"/>
                <a:cs typeface="+mj-cs"/>
                <a:sym typeface="Calibri"/>
              </a:rPr>
            </a:br>
            <a:r>
              <a:rPr sz="2800" b="1">
                <a:latin typeface="+mj-lt"/>
                <a:ea typeface="+mj-ea"/>
                <a:cs typeface="+mj-cs"/>
                <a:sym typeface="Calibri"/>
              </a:rPr>
              <a:t>(COESAINCO DE N°38894-S)</a:t>
            </a:r>
            <a:br>
              <a:rPr sz="2800" b="1">
                <a:latin typeface="+mj-lt"/>
                <a:ea typeface="+mj-ea"/>
                <a:cs typeface="+mj-cs"/>
                <a:sym typeface="Calibri"/>
              </a:rPr>
            </a:br>
            <a:endParaRPr sz="2800" b="1">
              <a:latin typeface="+mj-lt"/>
              <a:ea typeface="+mj-ea"/>
              <a:cs typeface="+mj-cs"/>
              <a:sym typeface="Calibri"/>
            </a:endParaRPr>
          </a:p>
        </p:txBody>
      </p:sp>
      <p:pic>
        <p:nvPicPr>
          <p:cNvPr id="151" name="Google Shape;56;p1" descr="Google Shape;56;p1"/>
          <p:cNvPicPr>
            <a:picLocks noChangeAspect="1"/>
          </p:cNvPicPr>
          <p:nvPr/>
        </p:nvPicPr>
        <p:blipFill>
          <a:blip r:embed="rId2"/>
          <a:stretch>
            <a:fillRect/>
          </a:stretch>
        </p:blipFill>
        <p:spPr>
          <a:xfrm>
            <a:off x="709933" y="551169"/>
            <a:ext cx="1528682" cy="763602"/>
          </a:xfrm>
          <a:prstGeom prst="rect">
            <a:avLst/>
          </a:prstGeom>
          <a:ln w="12700">
            <a:miter lim="400000"/>
          </a:ln>
        </p:spPr>
      </p:pic>
      <p:sp>
        <p:nvSpPr>
          <p:cNvPr id="152" name="Marcador de contenido 5"/>
          <p:cNvSpPr txBox="1">
            <a:spLocks noGrp="1"/>
          </p:cNvSpPr>
          <p:nvPr>
            <p:ph type="body" sz="quarter" idx="1"/>
          </p:nvPr>
        </p:nvSpPr>
        <p:spPr>
          <a:xfrm>
            <a:off x="1874598" y="3360601"/>
            <a:ext cx="8125560" cy="1482778"/>
          </a:xfrm>
          <a:prstGeom prst="rect">
            <a:avLst/>
          </a:prstGeom>
        </p:spPr>
        <p:txBody>
          <a:bodyPr/>
          <a:lstStyle/>
          <a:p>
            <a:pPr marL="0" indent="0" algn="ctr">
              <a:buSzTx/>
              <a:buNone/>
              <a:defRPr sz="2000"/>
            </a:pPr>
            <a:r>
              <a:t>Dra. Priscilla Herrera García</a:t>
            </a:r>
            <a:br/>
            <a:r>
              <a:rPr b="1"/>
              <a:t>Dirección de Regulación Productos de Interés Sanitario </a:t>
            </a:r>
            <a:r>
              <a:t>​</a:t>
            </a:r>
            <a:br/>
            <a:r>
              <a:rPr b="1"/>
              <a:t>18 de agosto 2023</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ítulo 1"/>
          <p:cNvSpPr txBox="1">
            <a:spLocks noGrp="1"/>
          </p:cNvSpPr>
          <p:nvPr>
            <p:ph type="title"/>
          </p:nvPr>
        </p:nvSpPr>
        <p:spPr>
          <a:xfrm>
            <a:off x="919317" y="2415676"/>
            <a:ext cx="10515600" cy="1325564"/>
          </a:xfrm>
          <a:prstGeom prst="rect">
            <a:avLst/>
          </a:prstGeom>
        </p:spPr>
        <p:txBody>
          <a:bodyPr/>
          <a:lstStyle/>
          <a:p>
            <a:pPr algn="ctr">
              <a:defRPr sz="2800" b="1">
                <a:latin typeface="+mj-lt"/>
                <a:ea typeface="+mj-ea"/>
                <a:cs typeface="+mj-cs"/>
                <a:sym typeface="Calibri"/>
              </a:defRPr>
            </a:pPr>
            <a:r>
              <a:rPr dirty="0" err="1"/>
              <a:t>Aprobación</a:t>
            </a:r>
            <a:r>
              <a:rPr dirty="0"/>
              <a:t> de la Agenda para la </a:t>
            </a:r>
            <a:r>
              <a:rPr dirty="0" err="1"/>
              <a:t>Sesión</a:t>
            </a:r>
            <a:r>
              <a:rPr dirty="0"/>
              <a:t> </a:t>
            </a:r>
            <a:r>
              <a:rPr dirty="0" err="1"/>
              <a:t>Ordinaria</a:t>
            </a:r>
            <a:r>
              <a:rPr dirty="0"/>
              <a:t> No. 0</a:t>
            </a:r>
            <a:r>
              <a:rPr lang="es-419" dirty="0"/>
              <a:t>4</a:t>
            </a:r>
            <a:r>
              <a:rPr dirty="0"/>
              <a:t>-2023 </a:t>
            </a:r>
            <a:br>
              <a:rPr dirty="0"/>
            </a:b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ítulo 4"/>
          <p:cNvSpPr txBox="1">
            <a:spLocks noGrp="1"/>
          </p:cNvSpPr>
          <p:nvPr>
            <p:ph type="title"/>
          </p:nvPr>
        </p:nvSpPr>
        <p:spPr>
          <a:xfrm>
            <a:off x="1174329" y="753845"/>
            <a:ext cx="10515601" cy="679314"/>
          </a:xfrm>
          <a:prstGeom prst="rect">
            <a:avLst/>
          </a:prstGeom>
        </p:spPr>
        <p:txBody>
          <a:bodyPr/>
          <a:lstStyle/>
          <a:p>
            <a:pPr algn="ctr" defTabSz="484631">
              <a:defRPr sz="2066" b="1">
                <a:latin typeface="+mj-lt"/>
                <a:ea typeface="+mj-ea"/>
                <a:cs typeface="+mj-cs"/>
                <a:sym typeface="Calibri"/>
              </a:defRPr>
            </a:pPr>
            <a:r>
              <a:t>Agenda</a:t>
            </a:r>
            <a:br/>
            <a:endParaRPr/>
          </a:p>
        </p:txBody>
      </p:sp>
      <p:sp>
        <p:nvSpPr>
          <p:cNvPr id="135" name="CuadroTexto 1"/>
          <p:cNvSpPr txBox="1"/>
          <p:nvPr/>
        </p:nvSpPr>
        <p:spPr>
          <a:xfrm>
            <a:off x="790563" y="1292197"/>
            <a:ext cx="10899367" cy="47445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indent="114300" algn="just">
              <a:lnSpc>
                <a:spcPct val="170000"/>
              </a:lnSpc>
            </a:pPr>
            <a:r>
              <a:rPr dirty="0"/>
              <a:t>Bienvenida  ​​</a:t>
            </a:r>
          </a:p>
          <a:p>
            <a:pPr indent="114300" algn="just">
              <a:lnSpc>
                <a:spcPct val="170000"/>
              </a:lnSpc>
            </a:pPr>
            <a:r>
              <a:rPr lang="es-CR" dirty="0"/>
              <a:t>Capítulo</a:t>
            </a:r>
            <a:r>
              <a:rPr dirty="0"/>
              <a:t> I. </a:t>
            </a:r>
            <a:r>
              <a:rPr lang="es-CR" dirty="0"/>
              <a:t>Presentación</a:t>
            </a:r>
            <a:r>
              <a:rPr dirty="0"/>
              <a:t> y co</a:t>
            </a:r>
            <a:r>
              <a:rPr lang="es-CR" dirty="0" err="1"/>
              <a:t>mprobación</a:t>
            </a:r>
            <a:r>
              <a:rPr dirty="0"/>
              <a:t> del </a:t>
            </a:r>
            <a:r>
              <a:rPr dirty="0" err="1"/>
              <a:t>Quórum</a:t>
            </a:r>
            <a:endParaRPr dirty="0"/>
          </a:p>
          <a:p>
            <a:pPr indent="114300" algn="just">
              <a:lnSpc>
                <a:spcPct val="170000"/>
              </a:lnSpc>
            </a:pPr>
            <a:r>
              <a:rPr lang="es-CR" dirty="0"/>
              <a:t>Capítulo</a:t>
            </a:r>
            <a:r>
              <a:rPr dirty="0"/>
              <a:t> II: </a:t>
            </a:r>
            <a:r>
              <a:rPr lang="es-CR" dirty="0"/>
              <a:t>Aprobación</a:t>
            </a:r>
            <a:r>
              <a:rPr dirty="0"/>
              <a:t> de la Agenda para la </a:t>
            </a:r>
            <a:r>
              <a:rPr lang="es-CR" dirty="0"/>
              <a:t>Sesión</a:t>
            </a:r>
            <a:r>
              <a:rPr dirty="0"/>
              <a:t> </a:t>
            </a:r>
            <a:r>
              <a:rPr dirty="0" err="1"/>
              <a:t>Ordinaria</a:t>
            </a:r>
            <a:r>
              <a:rPr dirty="0"/>
              <a:t> No. 04-2023 </a:t>
            </a:r>
          </a:p>
          <a:p>
            <a:pPr indent="114300" algn="just">
              <a:lnSpc>
                <a:spcPct val="170000"/>
              </a:lnSpc>
            </a:pPr>
            <a:r>
              <a:rPr dirty="0" err="1"/>
              <a:t>Capítulo</a:t>
            </a:r>
            <a:r>
              <a:rPr dirty="0"/>
              <a:t> III:  </a:t>
            </a:r>
            <a:r>
              <a:rPr lang="es-419" dirty="0"/>
              <a:t>Aprobación del acta de la Sesión 03-2023</a:t>
            </a:r>
          </a:p>
          <a:p>
            <a:pPr indent="114300" algn="just">
              <a:lnSpc>
                <a:spcPct val="170000"/>
              </a:lnSpc>
            </a:pPr>
            <a:r>
              <a:rPr lang="es-419" dirty="0"/>
              <a:t>Capítulo IV. Seguimiento de compromisos adquiridos en la  sesión 03- 2023</a:t>
            </a:r>
          </a:p>
          <a:p>
            <a:pPr indent="114300" algn="just">
              <a:lnSpc>
                <a:spcPct val="170000"/>
              </a:lnSpc>
            </a:pPr>
            <a:r>
              <a:rPr dirty="0" err="1"/>
              <a:t>Capítulo</a:t>
            </a:r>
            <a:r>
              <a:rPr dirty="0"/>
              <a:t> V.  </a:t>
            </a:r>
            <a:r>
              <a:rPr dirty="0" err="1"/>
              <a:t>Comentarios</a:t>
            </a:r>
            <a:r>
              <a:rPr dirty="0"/>
              <a:t> a</a:t>
            </a:r>
            <a:r>
              <a:rPr lang="es-419" dirty="0"/>
              <a:t>l</a:t>
            </a:r>
            <a:r>
              <a:rPr dirty="0"/>
              <a:t> </a:t>
            </a:r>
            <a:r>
              <a:rPr dirty="0" err="1"/>
              <a:t>oficio</a:t>
            </a:r>
            <a:r>
              <a:rPr dirty="0"/>
              <a:t> MS-DRPIS-UR-</a:t>
            </a:r>
            <a:r>
              <a:rPr lang="es-CR" dirty="0"/>
              <a:t>2034</a:t>
            </a:r>
            <a:r>
              <a:rPr dirty="0"/>
              <a:t>-2023 </a:t>
            </a:r>
            <a:r>
              <a:rPr dirty="0" err="1"/>
              <a:t>tiempos</a:t>
            </a:r>
            <a:r>
              <a:rPr dirty="0"/>
              <a:t> de atención de </a:t>
            </a:r>
            <a:r>
              <a:rPr dirty="0" err="1"/>
              <a:t>trámites</a:t>
            </a:r>
            <a:endParaRPr dirty="0"/>
          </a:p>
          <a:p>
            <a:pPr indent="114300" algn="just">
              <a:lnSpc>
                <a:spcPct val="170000"/>
              </a:lnSpc>
            </a:pPr>
            <a:r>
              <a:rPr dirty="0" err="1"/>
              <a:t>Capítulo</a:t>
            </a:r>
            <a:r>
              <a:rPr dirty="0"/>
              <a:t> V</a:t>
            </a:r>
            <a:r>
              <a:rPr lang="es-419" dirty="0"/>
              <a:t>I</a:t>
            </a:r>
            <a:r>
              <a:rPr dirty="0"/>
              <a:t>:  </a:t>
            </a:r>
            <a:r>
              <a:rPr lang="es-CR" dirty="0"/>
              <a:t>Principales</a:t>
            </a:r>
            <a:r>
              <a:rPr dirty="0"/>
              <a:t> </a:t>
            </a:r>
            <a:r>
              <a:rPr dirty="0" err="1"/>
              <a:t>errores</a:t>
            </a:r>
            <a:r>
              <a:rPr dirty="0"/>
              <a:t> que se </a:t>
            </a:r>
            <a:r>
              <a:rPr dirty="0" err="1"/>
              <a:t>han</a:t>
            </a:r>
            <a:r>
              <a:rPr dirty="0"/>
              <a:t> </a:t>
            </a:r>
            <a:r>
              <a:rPr dirty="0" err="1"/>
              <a:t>detectado</a:t>
            </a:r>
            <a:r>
              <a:rPr dirty="0"/>
              <a:t> </a:t>
            </a:r>
            <a:r>
              <a:rPr dirty="0" err="1"/>
              <a:t>en</a:t>
            </a:r>
            <a:r>
              <a:rPr dirty="0"/>
              <a:t> </a:t>
            </a:r>
            <a:r>
              <a:rPr dirty="0" err="1"/>
              <a:t>el</a:t>
            </a:r>
            <a:r>
              <a:rPr dirty="0"/>
              <a:t> </a:t>
            </a:r>
            <a:r>
              <a:rPr dirty="0" err="1"/>
              <a:t>registro</a:t>
            </a:r>
            <a:r>
              <a:rPr dirty="0"/>
              <a:t> </a:t>
            </a:r>
            <a:r>
              <a:rPr dirty="0" err="1"/>
              <a:t>simplificado</a:t>
            </a:r>
            <a:r>
              <a:rPr dirty="0"/>
              <a:t> de Alimentos. </a:t>
            </a:r>
          </a:p>
          <a:p>
            <a:pPr indent="114300" algn="just">
              <a:lnSpc>
                <a:spcPct val="170000"/>
              </a:lnSpc>
            </a:pPr>
            <a:r>
              <a:rPr dirty="0" err="1"/>
              <a:t>Capítulo</a:t>
            </a:r>
            <a:r>
              <a:rPr dirty="0"/>
              <a:t> V</a:t>
            </a:r>
            <a:r>
              <a:rPr lang="es-419" dirty="0"/>
              <a:t>II</a:t>
            </a:r>
            <a:r>
              <a:rPr dirty="0"/>
              <a:t>: </a:t>
            </a:r>
            <a:r>
              <a:rPr dirty="0" err="1"/>
              <a:t>Asuntos</a:t>
            </a:r>
            <a:r>
              <a:rPr dirty="0"/>
              <a:t> </a:t>
            </a:r>
            <a:r>
              <a:rPr dirty="0" err="1"/>
              <a:t>varios</a:t>
            </a:r>
            <a:r>
              <a:rPr dirty="0"/>
              <a:t>. ​​</a:t>
            </a:r>
          </a:p>
          <a:p>
            <a:pPr indent="114300" algn="just">
              <a:lnSpc>
                <a:spcPct val="170000"/>
              </a:lnSpc>
            </a:pPr>
            <a:r>
              <a:rPr dirty="0"/>
              <a:t>    1. </a:t>
            </a:r>
            <a:r>
              <a:rPr dirty="0" err="1"/>
              <a:t>Conformación</a:t>
            </a:r>
            <a:r>
              <a:rPr dirty="0"/>
              <a:t> del </a:t>
            </a:r>
            <a:r>
              <a:rPr lang="es-CR" dirty="0"/>
              <a:t>Comité</a:t>
            </a:r>
            <a:r>
              <a:rPr dirty="0"/>
              <a:t> Técnico </a:t>
            </a:r>
            <a:r>
              <a:rPr dirty="0" err="1"/>
              <a:t>Revisión</a:t>
            </a:r>
            <a:r>
              <a:rPr dirty="0"/>
              <a:t> RTCA BPM y </a:t>
            </a:r>
            <a:r>
              <a:rPr dirty="0" err="1"/>
              <a:t>calidad</a:t>
            </a:r>
            <a:r>
              <a:rPr dirty="0"/>
              <a:t> </a:t>
            </a:r>
            <a:r>
              <a:rPr dirty="0" err="1"/>
              <a:t>Cosméticos</a:t>
            </a:r>
            <a:r>
              <a:rPr dirty="0"/>
              <a:t>. </a:t>
            </a:r>
          </a:p>
          <a:p>
            <a:pPr indent="114300" algn="just">
              <a:lnSpc>
                <a:spcPct val="170000"/>
              </a:lnSpc>
            </a:pPr>
            <a:r>
              <a:rPr dirty="0"/>
              <a:t>    2. Fecha </a:t>
            </a:r>
            <a:r>
              <a:rPr lang="es-CR" dirty="0"/>
              <a:t>próxima</a:t>
            </a:r>
            <a:r>
              <a:rPr dirty="0"/>
              <a:t> </a:t>
            </a:r>
            <a:r>
              <a:rPr dirty="0" err="1"/>
              <a:t>reunión</a:t>
            </a:r>
            <a:r>
              <a:rPr dirty="0"/>
              <a:t> </a:t>
            </a:r>
            <a:r>
              <a:rPr lang="es-419" dirty="0"/>
              <a:t> </a:t>
            </a:r>
            <a:r>
              <a:rPr lang="es-419" dirty="0" err="1"/>
              <a:t>xx</a:t>
            </a:r>
            <a:r>
              <a:rPr dirty="0"/>
              <a:t> de Setiembre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ítulo 1"/>
          <p:cNvSpPr txBox="1">
            <a:spLocks noGrp="1"/>
          </p:cNvSpPr>
          <p:nvPr>
            <p:ph type="title"/>
          </p:nvPr>
        </p:nvSpPr>
        <p:spPr>
          <a:xfrm>
            <a:off x="919317" y="2415676"/>
            <a:ext cx="10515600" cy="1325564"/>
          </a:xfrm>
          <a:prstGeom prst="rect">
            <a:avLst/>
          </a:prstGeom>
        </p:spPr>
        <p:txBody>
          <a:bodyPr/>
          <a:lstStyle/>
          <a:p>
            <a:pPr algn="ctr">
              <a:defRPr sz="2800" b="1">
                <a:latin typeface="+mj-lt"/>
                <a:ea typeface="+mj-ea"/>
                <a:cs typeface="+mj-cs"/>
                <a:sym typeface="Calibri"/>
              </a:defRPr>
            </a:pPr>
            <a:r>
              <a:rPr lang="es-CR" dirty="0"/>
              <a:t>Aprobación</a:t>
            </a:r>
            <a:r>
              <a:rPr dirty="0"/>
              <a:t> </a:t>
            </a:r>
            <a:r>
              <a:rPr lang="es-419" dirty="0"/>
              <a:t>del acta de la Sesión 03-2023</a:t>
            </a:r>
            <a:br>
              <a:rPr lang="es-419" dirty="0"/>
            </a:br>
            <a:br>
              <a:rPr dirty="0"/>
            </a:br>
            <a:endParaRPr dirty="0"/>
          </a:p>
        </p:txBody>
      </p:sp>
    </p:spTree>
    <p:extLst>
      <p:ext uri="{BB962C8B-B14F-4D97-AF65-F5344CB8AC3E}">
        <p14:creationId xmlns:p14="http://schemas.microsoft.com/office/powerpoint/2010/main" val="358461010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ítulo 1"/>
          <p:cNvSpPr txBox="1">
            <a:spLocks noGrp="1"/>
          </p:cNvSpPr>
          <p:nvPr>
            <p:ph type="title"/>
          </p:nvPr>
        </p:nvSpPr>
        <p:spPr>
          <a:xfrm>
            <a:off x="1086555" y="358539"/>
            <a:ext cx="10515600" cy="643379"/>
          </a:xfrm>
          <a:prstGeom prst="rect">
            <a:avLst/>
          </a:prstGeom>
        </p:spPr>
        <p:txBody>
          <a:bodyPr>
            <a:normAutofit fontScale="90000"/>
          </a:bodyPr>
          <a:lstStyle/>
          <a:p>
            <a:pPr algn="ctr">
              <a:defRPr sz="2800" b="1">
                <a:latin typeface="+mj-lt"/>
                <a:ea typeface="+mj-ea"/>
                <a:cs typeface="+mj-cs"/>
                <a:sym typeface="Calibri"/>
              </a:defRPr>
            </a:pPr>
            <a:r>
              <a:rPr lang="es-ES" sz="3100" b="1" dirty="0">
                <a:latin typeface="+mj-lt"/>
                <a:ea typeface="+mj-ea"/>
                <a:cs typeface="+mj-cs"/>
              </a:rPr>
              <a:t>Seguimiento de compromisos adquiridos en la sesión 03- 2023</a:t>
            </a:r>
            <a:br>
              <a:rPr lang="es-ES" dirty="0"/>
            </a:br>
            <a:br>
              <a:rPr lang="es-ES" dirty="0"/>
            </a:br>
            <a:endParaRPr lang="es-ES" dirty="0"/>
          </a:p>
        </p:txBody>
      </p:sp>
      <p:graphicFrame>
        <p:nvGraphicFramePr>
          <p:cNvPr id="3" name="Tabla 2">
            <a:extLst>
              <a:ext uri="{FF2B5EF4-FFF2-40B4-BE49-F238E27FC236}">
                <a16:creationId xmlns:a16="http://schemas.microsoft.com/office/drawing/2014/main" id="{EB715826-4BF3-7781-3B9B-FFBA8562A103}"/>
              </a:ext>
            </a:extLst>
          </p:cNvPr>
          <p:cNvGraphicFramePr>
            <a:graphicFrameLocks noGrp="1"/>
          </p:cNvGraphicFramePr>
          <p:nvPr>
            <p:extLst>
              <p:ext uri="{D42A27DB-BD31-4B8C-83A1-F6EECF244321}">
                <p14:modId xmlns:p14="http://schemas.microsoft.com/office/powerpoint/2010/main" val="2217782878"/>
              </p:ext>
            </p:extLst>
          </p:nvPr>
        </p:nvGraphicFramePr>
        <p:xfrm>
          <a:off x="179211" y="680228"/>
          <a:ext cx="11833578" cy="6131875"/>
        </p:xfrm>
        <a:graphic>
          <a:graphicData uri="http://schemas.openxmlformats.org/drawingml/2006/table">
            <a:tbl>
              <a:tblPr>
                <a:tableStyleId>{5940675A-B579-460E-94D1-54222C63F5DA}</a:tableStyleId>
              </a:tblPr>
              <a:tblGrid>
                <a:gridCol w="2563989">
                  <a:extLst>
                    <a:ext uri="{9D8B030D-6E8A-4147-A177-3AD203B41FA5}">
                      <a16:colId xmlns:a16="http://schemas.microsoft.com/office/drawing/2014/main" val="2745299973"/>
                    </a:ext>
                  </a:extLst>
                </a:gridCol>
                <a:gridCol w="1715911">
                  <a:extLst>
                    <a:ext uri="{9D8B030D-6E8A-4147-A177-3AD203B41FA5}">
                      <a16:colId xmlns:a16="http://schemas.microsoft.com/office/drawing/2014/main" val="4122125965"/>
                    </a:ext>
                  </a:extLst>
                </a:gridCol>
                <a:gridCol w="1117600">
                  <a:extLst>
                    <a:ext uri="{9D8B030D-6E8A-4147-A177-3AD203B41FA5}">
                      <a16:colId xmlns:a16="http://schemas.microsoft.com/office/drawing/2014/main" val="462754591"/>
                    </a:ext>
                  </a:extLst>
                </a:gridCol>
                <a:gridCol w="1298222">
                  <a:extLst>
                    <a:ext uri="{9D8B030D-6E8A-4147-A177-3AD203B41FA5}">
                      <a16:colId xmlns:a16="http://schemas.microsoft.com/office/drawing/2014/main" val="1086428231"/>
                    </a:ext>
                  </a:extLst>
                </a:gridCol>
                <a:gridCol w="5137856">
                  <a:extLst>
                    <a:ext uri="{9D8B030D-6E8A-4147-A177-3AD203B41FA5}">
                      <a16:colId xmlns:a16="http://schemas.microsoft.com/office/drawing/2014/main" val="2297437858"/>
                    </a:ext>
                  </a:extLst>
                </a:gridCol>
              </a:tblGrid>
              <a:tr h="292990">
                <a:tc>
                  <a:txBody>
                    <a:bodyPr/>
                    <a:lstStyle/>
                    <a:p>
                      <a:pPr algn="ctr" fontAlgn="ctr">
                        <a:lnSpc>
                          <a:spcPct val="150000"/>
                        </a:lnSpc>
                      </a:pPr>
                      <a:r>
                        <a:rPr lang="es-CR" sz="1100" b="1" u="none" strike="noStrike" dirty="0">
                          <a:effectLst/>
                          <a:latin typeface="+mj-lt"/>
                        </a:rPr>
                        <a:t>Acciones</a:t>
                      </a:r>
                      <a:endParaRPr lang="es-CR" sz="1100" b="1" i="0" u="none" strike="noStrike" dirty="0">
                        <a:effectLst/>
                        <a:latin typeface="+mj-lt"/>
                      </a:endParaRPr>
                    </a:p>
                  </a:txBody>
                  <a:tcPr marL="7890" marR="7890" marT="7890" marB="0" anchor="ctr">
                    <a:solidFill>
                      <a:schemeClr val="accent1">
                        <a:lumMod val="60000"/>
                        <a:lumOff val="40000"/>
                      </a:schemeClr>
                    </a:solidFill>
                  </a:tcPr>
                </a:tc>
                <a:tc>
                  <a:txBody>
                    <a:bodyPr/>
                    <a:lstStyle/>
                    <a:p>
                      <a:pPr algn="ctr" fontAlgn="ctr">
                        <a:lnSpc>
                          <a:spcPct val="150000"/>
                        </a:lnSpc>
                      </a:pPr>
                      <a:r>
                        <a:rPr lang="es-CR" sz="1100" b="1" u="none" strike="noStrike" dirty="0">
                          <a:effectLst/>
                          <a:latin typeface="+mj-lt"/>
                        </a:rPr>
                        <a:t>Responsable</a:t>
                      </a:r>
                      <a:endParaRPr lang="es-CR" sz="1100" b="1" i="0" u="none" strike="noStrike" dirty="0">
                        <a:effectLst/>
                        <a:latin typeface="+mj-lt"/>
                      </a:endParaRPr>
                    </a:p>
                  </a:txBody>
                  <a:tcPr marL="7890" marR="7890" marT="7890" marB="0" anchor="ctr">
                    <a:solidFill>
                      <a:schemeClr val="accent1">
                        <a:lumMod val="60000"/>
                        <a:lumOff val="40000"/>
                      </a:schemeClr>
                    </a:solidFill>
                  </a:tcPr>
                </a:tc>
                <a:tc>
                  <a:txBody>
                    <a:bodyPr/>
                    <a:lstStyle/>
                    <a:p>
                      <a:pPr algn="ctr" fontAlgn="ctr">
                        <a:lnSpc>
                          <a:spcPct val="150000"/>
                        </a:lnSpc>
                      </a:pPr>
                      <a:r>
                        <a:rPr lang="es-CR" sz="1100" b="1" u="none" strike="noStrike">
                          <a:effectLst/>
                          <a:latin typeface="+mj-lt"/>
                        </a:rPr>
                        <a:t>Fecha estimada</a:t>
                      </a:r>
                      <a:endParaRPr lang="es-CR" sz="1100" b="1" i="0" u="none" strike="noStrike">
                        <a:effectLst/>
                        <a:latin typeface="+mj-lt"/>
                      </a:endParaRPr>
                    </a:p>
                  </a:txBody>
                  <a:tcPr marL="7890" marR="7890" marT="7890" marB="0" anchor="ctr">
                    <a:solidFill>
                      <a:schemeClr val="accent1">
                        <a:lumMod val="60000"/>
                        <a:lumOff val="40000"/>
                      </a:schemeClr>
                    </a:solidFill>
                  </a:tcPr>
                </a:tc>
                <a:tc>
                  <a:txBody>
                    <a:bodyPr/>
                    <a:lstStyle/>
                    <a:p>
                      <a:pPr algn="ctr" fontAlgn="ctr">
                        <a:lnSpc>
                          <a:spcPct val="150000"/>
                        </a:lnSpc>
                      </a:pPr>
                      <a:r>
                        <a:rPr lang="es-CR" sz="1100" b="1" u="none" strike="noStrike">
                          <a:effectLst/>
                          <a:latin typeface="+mj-lt"/>
                        </a:rPr>
                        <a:t>Estatus</a:t>
                      </a:r>
                      <a:endParaRPr lang="es-CR" sz="1100" b="1" i="0" u="none" strike="noStrike">
                        <a:effectLst/>
                        <a:latin typeface="+mj-lt"/>
                      </a:endParaRPr>
                    </a:p>
                  </a:txBody>
                  <a:tcPr marL="7890" marR="7890" marT="7890" marB="0" anchor="ctr">
                    <a:solidFill>
                      <a:schemeClr val="accent1">
                        <a:lumMod val="60000"/>
                        <a:lumOff val="40000"/>
                      </a:schemeClr>
                    </a:solidFill>
                  </a:tcPr>
                </a:tc>
                <a:tc>
                  <a:txBody>
                    <a:bodyPr/>
                    <a:lstStyle/>
                    <a:p>
                      <a:pPr algn="ctr" fontAlgn="ctr">
                        <a:lnSpc>
                          <a:spcPct val="150000"/>
                        </a:lnSpc>
                      </a:pPr>
                      <a:r>
                        <a:rPr lang="es-CR" sz="1100" b="1" u="none" strike="noStrike" dirty="0">
                          <a:effectLst/>
                          <a:latin typeface="+mj-lt"/>
                        </a:rPr>
                        <a:t>Comentarios</a:t>
                      </a:r>
                      <a:endParaRPr lang="es-CR" sz="1100" b="1" i="0" u="none" strike="noStrike" dirty="0">
                        <a:effectLst/>
                        <a:latin typeface="+mj-lt"/>
                      </a:endParaRPr>
                    </a:p>
                  </a:txBody>
                  <a:tcPr marL="7890" marR="7890" marT="7890" marB="0" anchor="ctr">
                    <a:solidFill>
                      <a:schemeClr val="accent1">
                        <a:lumMod val="60000"/>
                        <a:lumOff val="40000"/>
                      </a:schemeClr>
                    </a:solidFill>
                  </a:tcPr>
                </a:tc>
                <a:extLst>
                  <a:ext uri="{0D108BD9-81ED-4DB2-BD59-A6C34878D82A}">
                    <a16:rowId xmlns:a16="http://schemas.microsoft.com/office/drawing/2014/main" val="2816374603"/>
                  </a:ext>
                </a:extLst>
              </a:tr>
              <a:tr h="862589">
                <a:tc>
                  <a:txBody>
                    <a:bodyPr/>
                    <a:lstStyle/>
                    <a:p>
                      <a:pPr algn="just" fontAlgn="t">
                        <a:lnSpc>
                          <a:spcPct val="150000"/>
                        </a:lnSpc>
                      </a:pPr>
                      <a:r>
                        <a:rPr lang="es-ES" sz="1100" u="none" strike="noStrike">
                          <a:effectLst/>
                          <a:latin typeface="+mj-lt"/>
                        </a:rPr>
                        <a:t>Actualización referente al tema de etiquetado Nutricional. Solicitud Licda. Monica Elizondo CACIA</a:t>
                      </a:r>
                      <a:endParaRPr lang="es-ES"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Dra. Alejandra Chaverrí Esquivel</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27 de julio 2023</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Finalizado</a:t>
                      </a:r>
                      <a:endParaRPr lang="es-CR" sz="1100" b="0" i="0" u="none" strike="noStrike">
                        <a:effectLst/>
                        <a:latin typeface="+mj-lt"/>
                      </a:endParaRPr>
                    </a:p>
                  </a:txBody>
                  <a:tcPr marL="7890" marR="7890" marT="7890" marB="0"/>
                </a:tc>
                <a:tc>
                  <a:txBody>
                    <a:bodyPr/>
                    <a:lstStyle/>
                    <a:p>
                      <a:pPr algn="just" fontAlgn="t">
                        <a:lnSpc>
                          <a:spcPct val="150000"/>
                        </a:lnSpc>
                      </a:pPr>
                      <a:r>
                        <a:rPr lang="es-ES" sz="1100" u="none" strike="noStrike">
                          <a:effectLst/>
                          <a:latin typeface="+mj-lt"/>
                        </a:rPr>
                        <a:t>El día 27 de Julio Alejandra Chaverri envió a Monica Elizondo la Matriz del Etiquetado Nutricional </a:t>
                      </a:r>
                      <a:endParaRPr lang="es-ES" sz="1100" b="0" i="0" u="none" strike="noStrike">
                        <a:effectLst/>
                        <a:latin typeface="+mj-lt"/>
                      </a:endParaRPr>
                    </a:p>
                  </a:txBody>
                  <a:tcPr marL="7890" marR="7890" marT="7890" marB="0"/>
                </a:tc>
                <a:extLst>
                  <a:ext uri="{0D108BD9-81ED-4DB2-BD59-A6C34878D82A}">
                    <a16:rowId xmlns:a16="http://schemas.microsoft.com/office/drawing/2014/main" val="1329687871"/>
                  </a:ext>
                </a:extLst>
              </a:tr>
              <a:tr h="760637">
                <a:tc>
                  <a:txBody>
                    <a:bodyPr/>
                    <a:lstStyle/>
                    <a:p>
                      <a:pPr algn="just" fontAlgn="t">
                        <a:lnSpc>
                          <a:spcPct val="150000"/>
                        </a:lnSpc>
                      </a:pPr>
                      <a:r>
                        <a:rPr lang="es-ES" sz="1100" u="none" strike="noStrike">
                          <a:effectLst/>
                          <a:latin typeface="+mj-lt"/>
                        </a:rPr>
                        <a:t>Envió de la presentación de RACSA y el enlace con la grabación de la actividad de sensibilización de cámaras </a:t>
                      </a:r>
                      <a:endParaRPr lang="es-ES"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Dra. Priscilla Herrera García</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14 de Julio 2023</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Finalizado</a:t>
                      </a:r>
                      <a:endParaRPr lang="es-CR" sz="1100" b="0" i="0" u="none" strike="noStrike">
                        <a:effectLst/>
                        <a:latin typeface="+mj-lt"/>
                      </a:endParaRPr>
                    </a:p>
                  </a:txBody>
                  <a:tcPr marL="7890" marR="7890" marT="7890" marB="0"/>
                </a:tc>
                <a:tc>
                  <a:txBody>
                    <a:bodyPr/>
                    <a:lstStyle/>
                    <a:p>
                      <a:pPr algn="just" fontAlgn="t">
                        <a:lnSpc>
                          <a:spcPct val="150000"/>
                        </a:lnSpc>
                      </a:pPr>
                      <a:r>
                        <a:rPr lang="es-ES" sz="1100" u="none" strike="noStrike" dirty="0">
                          <a:effectLst/>
                          <a:latin typeface="+mj-lt"/>
                        </a:rPr>
                        <a:t>La Dra. Priscilla Herrera García compartió el día 14 de julio las presentaciones solicitadas, así como el enlace de la reunión de sensibilidad del módulo de químicos. </a:t>
                      </a:r>
                      <a:endParaRPr lang="es-ES" sz="1100" b="0" i="0" u="none" strike="noStrike" dirty="0">
                        <a:effectLst/>
                        <a:latin typeface="+mj-lt"/>
                      </a:endParaRPr>
                    </a:p>
                  </a:txBody>
                  <a:tcPr marL="7890" marR="7890" marT="7890" marB="0"/>
                </a:tc>
                <a:extLst>
                  <a:ext uri="{0D108BD9-81ED-4DB2-BD59-A6C34878D82A}">
                    <a16:rowId xmlns:a16="http://schemas.microsoft.com/office/drawing/2014/main" val="2618811506"/>
                  </a:ext>
                </a:extLst>
              </a:tr>
              <a:tr h="722137">
                <a:tc>
                  <a:txBody>
                    <a:bodyPr/>
                    <a:lstStyle/>
                    <a:p>
                      <a:pPr algn="just" fontAlgn="t">
                        <a:lnSpc>
                          <a:spcPct val="150000"/>
                        </a:lnSpc>
                      </a:pPr>
                      <a:r>
                        <a:rPr lang="es-ES" sz="1100" u="none" strike="noStrike">
                          <a:effectLst/>
                          <a:latin typeface="+mj-lt"/>
                        </a:rPr>
                        <a:t>Envio de la información referente al  Reglamento del Retiro de Mercado de Productos de Interés Sanitario </a:t>
                      </a:r>
                      <a:endParaRPr lang="es-ES"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UNC</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31 de julio 2023</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Finalizado</a:t>
                      </a:r>
                      <a:endParaRPr lang="es-CR" sz="1100" b="0" i="0" u="none" strike="noStrike">
                        <a:effectLst/>
                        <a:latin typeface="+mj-lt"/>
                      </a:endParaRPr>
                    </a:p>
                  </a:txBody>
                  <a:tcPr marL="7890" marR="7890" marT="7890" marB="0"/>
                </a:tc>
                <a:tc>
                  <a:txBody>
                    <a:bodyPr/>
                    <a:lstStyle/>
                    <a:p>
                      <a:pPr algn="just" fontAlgn="t">
                        <a:lnSpc>
                          <a:spcPct val="150000"/>
                        </a:lnSpc>
                      </a:pPr>
                      <a:r>
                        <a:rPr lang="es-ES" sz="1100" u="none" strike="noStrike" dirty="0">
                          <a:effectLst/>
                          <a:latin typeface="+mj-lt"/>
                        </a:rPr>
                        <a:t>El 31 de julio Pamela Aguirres Cordero les envió los links de acceso para el retiro de mercado de productos, así como los formularios respectivos </a:t>
                      </a:r>
                      <a:endParaRPr lang="es-ES" sz="1100" b="0" i="0" u="none" strike="noStrike" dirty="0">
                        <a:effectLst/>
                        <a:latin typeface="+mj-lt"/>
                      </a:endParaRPr>
                    </a:p>
                  </a:txBody>
                  <a:tcPr marL="7890" marR="7890" marT="7890" marB="0"/>
                </a:tc>
                <a:extLst>
                  <a:ext uri="{0D108BD9-81ED-4DB2-BD59-A6C34878D82A}">
                    <a16:rowId xmlns:a16="http://schemas.microsoft.com/office/drawing/2014/main" val="4148424652"/>
                  </a:ext>
                </a:extLst>
              </a:tr>
              <a:tr h="1248753">
                <a:tc>
                  <a:txBody>
                    <a:bodyPr/>
                    <a:lstStyle/>
                    <a:p>
                      <a:pPr algn="just" fontAlgn="t">
                        <a:lnSpc>
                          <a:spcPct val="150000"/>
                        </a:lnSpc>
                      </a:pPr>
                      <a:r>
                        <a:rPr lang="es-ES" sz="1100" u="none" strike="noStrike" dirty="0">
                          <a:effectLst/>
                          <a:latin typeface="+mj-lt"/>
                        </a:rPr>
                        <a:t>RTCA Estabilidad de Medicamentos,   convocatoria  a reunión del Comité Técnico Consultivo </a:t>
                      </a:r>
                      <a:endParaRPr lang="es-ES" sz="1100" b="0" i="0" u="none" strike="noStrike" dirty="0">
                        <a:effectLst/>
                        <a:latin typeface="+mj-lt"/>
                      </a:endParaRPr>
                    </a:p>
                  </a:txBody>
                  <a:tcPr marL="7890" marR="7890" marT="7890" marB="0"/>
                </a:tc>
                <a:tc>
                  <a:txBody>
                    <a:bodyPr/>
                    <a:lstStyle/>
                    <a:p>
                      <a:pPr algn="just" fontAlgn="t">
                        <a:lnSpc>
                          <a:spcPct val="150000"/>
                        </a:lnSpc>
                      </a:pPr>
                      <a:r>
                        <a:rPr lang="es-CR" sz="1100" u="none" strike="noStrike">
                          <a:effectLst/>
                          <a:latin typeface="+mj-lt"/>
                        </a:rPr>
                        <a:t>Dra. Marcela González Rodriguez </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dirty="0">
                          <a:effectLst/>
                          <a:latin typeface="+mj-lt"/>
                        </a:rPr>
                        <a:t>09 de agosto</a:t>
                      </a:r>
                      <a:endParaRPr lang="es-CR" sz="1100" b="0" i="0" u="none" strike="noStrike" dirty="0">
                        <a:effectLst/>
                        <a:latin typeface="+mj-lt"/>
                      </a:endParaRPr>
                    </a:p>
                  </a:txBody>
                  <a:tcPr marL="7890" marR="7890" marT="7890" marB="0"/>
                </a:tc>
                <a:tc>
                  <a:txBody>
                    <a:bodyPr/>
                    <a:lstStyle/>
                    <a:p>
                      <a:pPr algn="just" fontAlgn="t">
                        <a:lnSpc>
                          <a:spcPct val="150000"/>
                        </a:lnSpc>
                      </a:pPr>
                      <a:r>
                        <a:rPr lang="es-CR" sz="1100" u="none" strike="noStrike">
                          <a:effectLst/>
                          <a:latin typeface="+mj-lt"/>
                        </a:rPr>
                        <a:t>En proceso</a:t>
                      </a:r>
                      <a:endParaRPr lang="es-CR" sz="1100" b="0" i="0" u="none" strike="noStrike">
                        <a:effectLst/>
                        <a:latin typeface="+mj-lt"/>
                      </a:endParaRPr>
                    </a:p>
                  </a:txBody>
                  <a:tcPr marL="7890" marR="7890" marT="7890" marB="0"/>
                </a:tc>
                <a:tc>
                  <a:txBody>
                    <a:bodyPr/>
                    <a:lstStyle/>
                    <a:p>
                      <a:pPr algn="just" rtl="0">
                        <a:lnSpc>
                          <a:spcPct val="150000"/>
                        </a:lnSpc>
                      </a:pPr>
                      <a:r>
                        <a:rPr lang="es-ES" sz="1100" b="0" i="0" u="none" strike="noStrike" cap="none" spc="0" baseline="0" dirty="0">
                          <a:ln>
                            <a:noFill/>
                          </a:ln>
                          <a:solidFill>
                            <a:schemeClr val="tx1"/>
                          </a:solidFill>
                          <a:effectLst/>
                          <a:uFillTx/>
                          <a:latin typeface="+mj-lt"/>
                          <a:ea typeface="+mn-ea"/>
                          <a:cs typeface="+mn-cs"/>
                          <a:sym typeface="Calibri"/>
                        </a:rPr>
                        <a:t>La Dra. Marcela González convoca al comité consultivo para el 16 de agosto, en esta reunión se revisaron las observaciones del Comité Técnico y la matriz más reciente compartida por COMEX. </a:t>
                      </a:r>
                    </a:p>
                    <a:p>
                      <a:pPr algn="just" rtl="0">
                        <a:lnSpc>
                          <a:spcPct val="150000"/>
                        </a:lnSpc>
                      </a:pPr>
                      <a:r>
                        <a:rPr lang="es-ES" sz="1100" b="0" i="0" u="none" strike="noStrike" cap="none" spc="0" baseline="0" dirty="0">
                          <a:ln>
                            <a:noFill/>
                          </a:ln>
                          <a:solidFill>
                            <a:schemeClr val="tx1"/>
                          </a:solidFill>
                          <a:effectLst/>
                          <a:uFillTx/>
                          <a:latin typeface="+mj-lt"/>
                          <a:ea typeface="+mn-ea"/>
                          <a:cs typeface="+mn-cs"/>
                          <a:sym typeface="Calibri"/>
                        </a:rPr>
                        <a:t>AGEFAR, ASIFAN y ASOCORES revisarán su propuesta sobre lote piloto para enviar, si así lo consideran, una propuesta mejorada y confirmarán si además de lo discutido en la reunión, requieren de alguna respuesta por escrito. La próxima </a:t>
                      </a:r>
                      <a:r>
                        <a:rPr lang="es-ES" sz="1100" b="0" i="0" u="none" strike="noStrike" cap="none" spc="0" baseline="0" dirty="0" err="1">
                          <a:ln>
                            <a:noFill/>
                          </a:ln>
                          <a:solidFill>
                            <a:schemeClr val="tx1"/>
                          </a:solidFill>
                          <a:effectLst/>
                          <a:uFillTx/>
                          <a:latin typeface="+mj-lt"/>
                          <a:ea typeface="+mn-ea"/>
                          <a:cs typeface="+mn-cs"/>
                          <a:sym typeface="Calibri"/>
                        </a:rPr>
                        <a:t>videoreunión</a:t>
                      </a:r>
                      <a:r>
                        <a:rPr lang="es-ES" sz="1100" b="0" i="0" u="none" strike="noStrike" cap="none" spc="0" baseline="0" dirty="0">
                          <a:ln>
                            <a:noFill/>
                          </a:ln>
                          <a:solidFill>
                            <a:schemeClr val="tx1"/>
                          </a:solidFill>
                          <a:effectLst/>
                          <a:uFillTx/>
                          <a:latin typeface="+mj-lt"/>
                          <a:ea typeface="+mn-ea"/>
                          <a:cs typeface="+mn-cs"/>
                          <a:sym typeface="Calibri"/>
                        </a:rPr>
                        <a:t> con Centroamérica será el 24 de agosto de 2023.</a:t>
                      </a:r>
                    </a:p>
                    <a:p>
                      <a:pPr algn="just" fontAlgn="t">
                        <a:lnSpc>
                          <a:spcPct val="150000"/>
                        </a:lnSpc>
                      </a:pPr>
                      <a:endParaRPr lang="es-ES" sz="1100" b="0" i="0" u="none" strike="noStrike" dirty="0">
                        <a:effectLst/>
                        <a:latin typeface="+mj-lt"/>
                      </a:endParaRPr>
                    </a:p>
                  </a:txBody>
                  <a:tcPr marL="7890" marR="7890" marT="7890" marB="0"/>
                </a:tc>
                <a:extLst>
                  <a:ext uri="{0D108BD9-81ED-4DB2-BD59-A6C34878D82A}">
                    <a16:rowId xmlns:a16="http://schemas.microsoft.com/office/drawing/2014/main" val="1103201248"/>
                  </a:ext>
                </a:extLst>
              </a:tr>
              <a:tr h="1432186">
                <a:tc>
                  <a:txBody>
                    <a:bodyPr/>
                    <a:lstStyle/>
                    <a:p>
                      <a:pPr algn="just" fontAlgn="t">
                        <a:lnSpc>
                          <a:spcPct val="150000"/>
                        </a:lnSpc>
                      </a:pPr>
                      <a:r>
                        <a:rPr lang="es-ES" sz="1100" u="none" strike="noStrike" dirty="0">
                          <a:effectLst/>
                          <a:latin typeface="+mj-lt"/>
                        </a:rPr>
                        <a:t>Los miembros de las federaciones o cámaras aquí representados buscarán alternativas para agilizar el RTCA de Estabilidad en otros países para los puntos pendientes de posición</a:t>
                      </a:r>
                      <a:endParaRPr lang="es-ES" sz="1100" b="0" i="0" u="none" strike="noStrike" dirty="0">
                        <a:effectLst/>
                        <a:latin typeface="+mj-lt"/>
                      </a:endParaRPr>
                    </a:p>
                  </a:txBody>
                  <a:tcPr marL="7890" marR="7890" marT="7890" marB="0"/>
                </a:tc>
                <a:tc>
                  <a:txBody>
                    <a:bodyPr/>
                    <a:lstStyle/>
                    <a:p>
                      <a:pPr algn="just" fontAlgn="t">
                        <a:lnSpc>
                          <a:spcPct val="150000"/>
                        </a:lnSpc>
                      </a:pPr>
                      <a:r>
                        <a:rPr lang="es-CR" sz="1100" u="none" strike="noStrike">
                          <a:effectLst/>
                          <a:latin typeface="+mj-lt"/>
                        </a:rPr>
                        <a:t>Miembros COESAINCO</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 </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a:effectLst/>
                          <a:latin typeface="+mj-lt"/>
                        </a:rPr>
                        <a:t> </a:t>
                      </a:r>
                      <a:endParaRPr lang="es-CR" sz="1100" b="0" i="0" u="none" strike="noStrike">
                        <a:effectLst/>
                        <a:latin typeface="+mj-lt"/>
                      </a:endParaRPr>
                    </a:p>
                  </a:txBody>
                  <a:tcPr marL="7890" marR="7890" marT="7890" marB="0"/>
                </a:tc>
                <a:tc>
                  <a:txBody>
                    <a:bodyPr/>
                    <a:lstStyle/>
                    <a:p>
                      <a:pPr algn="just" fontAlgn="t">
                        <a:lnSpc>
                          <a:spcPct val="150000"/>
                        </a:lnSpc>
                      </a:pPr>
                      <a:r>
                        <a:rPr lang="es-CR" sz="1100" u="none" strike="noStrike" dirty="0">
                          <a:effectLst/>
                          <a:latin typeface="+mj-lt"/>
                        </a:rPr>
                        <a:t> </a:t>
                      </a:r>
                      <a:endParaRPr lang="es-CR" sz="1100" b="0" i="0" u="none" strike="noStrike" dirty="0">
                        <a:effectLst/>
                        <a:latin typeface="+mj-lt"/>
                      </a:endParaRPr>
                    </a:p>
                  </a:txBody>
                  <a:tcPr marL="7890" marR="7890" marT="7890" marB="0"/>
                </a:tc>
                <a:extLst>
                  <a:ext uri="{0D108BD9-81ED-4DB2-BD59-A6C34878D82A}">
                    <a16:rowId xmlns:a16="http://schemas.microsoft.com/office/drawing/2014/main" val="1727677194"/>
                  </a:ext>
                </a:extLst>
              </a:tr>
            </a:tbl>
          </a:graphicData>
        </a:graphic>
      </p:graphicFrame>
    </p:spTree>
    <p:extLst>
      <p:ext uri="{BB962C8B-B14F-4D97-AF65-F5344CB8AC3E}">
        <p14:creationId xmlns:p14="http://schemas.microsoft.com/office/powerpoint/2010/main" val="92472982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ítulo 1"/>
          <p:cNvSpPr txBox="1">
            <a:spLocks noGrp="1"/>
          </p:cNvSpPr>
          <p:nvPr>
            <p:ph type="title"/>
          </p:nvPr>
        </p:nvSpPr>
        <p:spPr>
          <a:xfrm>
            <a:off x="670249" y="824464"/>
            <a:ext cx="10515601" cy="1325564"/>
          </a:xfrm>
          <a:prstGeom prst="rect">
            <a:avLst/>
          </a:prstGeom>
        </p:spPr>
        <p:txBody>
          <a:bodyPr>
            <a:normAutofit fontScale="90000"/>
          </a:bodyPr>
          <a:lstStyle>
            <a:lvl1pPr indent="114300" algn="ctr">
              <a:lnSpc>
                <a:spcPct val="170000"/>
              </a:lnSpc>
              <a:defRPr sz="2800" b="1">
                <a:latin typeface="+mj-lt"/>
                <a:ea typeface="+mj-ea"/>
                <a:cs typeface="+mj-cs"/>
                <a:sym typeface="Calibri"/>
              </a:defRPr>
            </a:lvl1pPr>
          </a:lstStyle>
          <a:p>
            <a:r>
              <a:rPr dirty="0" err="1"/>
              <a:t>Comentarios</a:t>
            </a:r>
            <a:r>
              <a:rPr dirty="0"/>
              <a:t> a </a:t>
            </a:r>
            <a:r>
              <a:rPr dirty="0" err="1"/>
              <a:t>oficio</a:t>
            </a:r>
            <a:r>
              <a:rPr dirty="0"/>
              <a:t> MS-DRPIS-UR-</a:t>
            </a:r>
            <a:r>
              <a:rPr lang="es-CR" dirty="0"/>
              <a:t>2034</a:t>
            </a:r>
            <a:r>
              <a:rPr dirty="0"/>
              <a:t>- 2023 </a:t>
            </a:r>
            <a:r>
              <a:rPr dirty="0" err="1"/>
              <a:t>tiempos</a:t>
            </a:r>
            <a:r>
              <a:rPr dirty="0"/>
              <a:t> de atención de </a:t>
            </a:r>
            <a:r>
              <a:rPr dirty="0" err="1"/>
              <a:t>trámites</a:t>
            </a:r>
            <a:endParaRPr dirty="0"/>
          </a:p>
        </p:txBody>
      </p:sp>
      <p:sp>
        <p:nvSpPr>
          <p:cNvPr id="143" name="Marcador de texto 2"/>
          <p:cNvSpPr txBox="1"/>
          <p:nvPr/>
        </p:nvSpPr>
        <p:spPr>
          <a:xfrm>
            <a:off x="1963218" y="3206487"/>
            <a:ext cx="852060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indent="114300" algn="ctr">
              <a:lnSpc>
                <a:spcPct val="90000"/>
              </a:lnSpc>
              <a:spcBef>
                <a:spcPts val="1000"/>
              </a:spcBef>
              <a:defRPr sz="2000"/>
            </a:pPr>
            <a:r>
              <a:rPr dirty="0"/>
              <a:t>Dra. Andrea Morales Fiesler</a:t>
            </a:r>
            <a:endParaRPr sz="2800" dirty="0"/>
          </a:p>
          <a:p>
            <a:pPr indent="114300" algn="ctr">
              <a:lnSpc>
                <a:spcPct val="90000"/>
              </a:lnSpc>
              <a:spcBef>
                <a:spcPts val="1000"/>
              </a:spcBef>
              <a:defRPr sz="2000"/>
            </a:pPr>
            <a:r>
              <a:rPr dirty="0"/>
              <a:t>Jefe, Unidad de </a:t>
            </a:r>
            <a:r>
              <a:rPr lang="es-CR" dirty="0"/>
              <a:t>Registros</a:t>
            </a:r>
            <a:endParaRPr lang="es-CR" sz="2800" dirty="0"/>
          </a:p>
          <a:p>
            <a:pPr indent="114300" algn="ctr">
              <a:lnSpc>
                <a:spcPct val="90000"/>
              </a:lnSpc>
              <a:spcBef>
                <a:spcPts val="1000"/>
              </a:spcBef>
              <a:defRPr sz="2000" b="1"/>
            </a:pPr>
            <a:r>
              <a:rPr dirty="0"/>
              <a:t>Dirección de Regulación Productos de Interés Sanitario </a:t>
            </a:r>
            <a:endParaRPr dirty="0">
              <a:latin typeface="Segoe UI"/>
              <a:ea typeface="Segoe UI"/>
              <a:cs typeface="Segoe UI"/>
              <a:sym typeface="Segoe UI"/>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Título 1"/>
          <p:cNvSpPr txBox="1">
            <a:spLocks noGrp="1"/>
          </p:cNvSpPr>
          <p:nvPr>
            <p:ph type="title"/>
          </p:nvPr>
        </p:nvSpPr>
        <p:spPr>
          <a:xfrm>
            <a:off x="838199" y="1067490"/>
            <a:ext cx="10515601" cy="1325564"/>
          </a:xfrm>
          <a:prstGeom prst="rect">
            <a:avLst/>
          </a:prstGeom>
        </p:spPr>
        <p:txBody>
          <a:bodyPr/>
          <a:lstStyle>
            <a:lvl1pPr algn="ctr">
              <a:defRPr sz="2800" b="1">
                <a:latin typeface="+mj-lt"/>
                <a:ea typeface="+mj-ea"/>
                <a:cs typeface="+mj-cs"/>
                <a:sym typeface="Calibri"/>
              </a:defRPr>
            </a:lvl1pPr>
          </a:lstStyle>
          <a:p>
            <a:r>
              <a:rPr lang="es-CR" dirty="0"/>
              <a:t>Principales</a:t>
            </a:r>
            <a:r>
              <a:rPr dirty="0"/>
              <a:t> </a:t>
            </a:r>
            <a:r>
              <a:rPr lang="es-CR" dirty="0"/>
              <a:t>errores</a:t>
            </a:r>
            <a:r>
              <a:rPr dirty="0"/>
              <a:t> que se </a:t>
            </a:r>
            <a:r>
              <a:rPr dirty="0" err="1"/>
              <a:t>han</a:t>
            </a:r>
            <a:r>
              <a:rPr dirty="0"/>
              <a:t> </a:t>
            </a:r>
            <a:r>
              <a:rPr dirty="0" err="1"/>
              <a:t>detectado</a:t>
            </a:r>
            <a:r>
              <a:rPr dirty="0"/>
              <a:t> </a:t>
            </a:r>
            <a:r>
              <a:rPr dirty="0" err="1"/>
              <a:t>en</a:t>
            </a:r>
            <a:r>
              <a:rPr dirty="0"/>
              <a:t> </a:t>
            </a:r>
            <a:r>
              <a:rPr dirty="0" err="1"/>
              <a:t>el</a:t>
            </a:r>
            <a:r>
              <a:rPr dirty="0"/>
              <a:t> </a:t>
            </a:r>
            <a:r>
              <a:rPr dirty="0" err="1"/>
              <a:t>registro</a:t>
            </a:r>
            <a:r>
              <a:rPr dirty="0"/>
              <a:t> </a:t>
            </a:r>
            <a:r>
              <a:rPr dirty="0" err="1"/>
              <a:t>simplificado</a:t>
            </a:r>
            <a:r>
              <a:rPr dirty="0"/>
              <a:t> de Alimentos.</a:t>
            </a:r>
          </a:p>
        </p:txBody>
      </p:sp>
      <p:sp>
        <p:nvSpPr>
          <p:cNvPr id="146" name="Marcador de texto 2"/>
          <p:cNvSpPr txBox="1"/>
          <p:nvPr/>
        </p:nvSpPr>
        <p:spPr>
          <a:xfrm>
            <a:off x="1940641" y="3429000"/>
            <a:ext cx="852060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indent="114300" algn="ctr">
              <a:lnSpc>
                <a:spcPct val="90000"/>
              </a:lnSpc>
              <a:spcBef>
                <a:spcPts val="1000"/>
              </a:spcBef>
              <a:defRPr sz="2000"/>
            </a:pPr>
            <a:r>
              <a:rPr lang="es-CR" dirty="0"/>
              <a:t>Dannia Monge Jiménez </a:t>
            </a:r>
            <a:endParaRPr sz="2800" dirty="0"/>
          </a:p>
          <a:p>
            <a:pPr indent="114300" algn="ctr">
              <a:lnSpc>
                <a:spcPct val="90000"/>
              </a:lnSpc>
              <a:spcBef>
                <a:spcPts val="1000"/>
              </a:spcBef>
              <a:defRPr sz="2000"/>
            </a:pPr>
            <a:r>
              <a:rPr lang="es-CR" dirty="0"/>
              <a:t>Colaboradora, </a:t>
            </a:r>
            <a:r>
              <a:rPr dirty="0"/>
              <a:t>Unidad de </a:t>
            </a:r>
            <a:r>
              <a:rPr dirty="0" err="1"/>
              <a:t>Registros</a:t>
            </a:r>
            <a:endParaRPr sz="2800" dirty="0"/>
          </a:p>
          <a:p>
            <a:pPr indent="114300" algn="ctr">
              <a:lnSpc>
                <a:spcPct val="90000"/>
              </a:lnSpc>
              <a:spcBef>
                <a:spcPts val="1000"/>
              </a:spcBef>
              <a:defRPr sz="2000" b="1"/>
            </a:pPr>
            <a:r>
              <a:rPr dirty="0"/>
              <a:t>Dirección de Regulación Productos de Interés Sanitario </a:t>
            </a:r>
            <a:endParaRPr dirty="0">
              <a:latin typeface="Segoe UI"/>
              <a:ea typeface="Segoe UI"/>
              <a:cs typeface="Segoe UI"/>
              <a:sym typeface="Segoe U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A4F62C-5DC3-3975-334C-E07A875BD200}"/>
              </a:ext>
            </a:extLst>
          </p:cNvPr>
          <p:cNvSpPr>
            <a:spLocks noGrp="1"/>
          </p:cNvSpPr>
          <p:nvPr>
            <p:ph type="title"/>
          </p:nvPr>
        </p:nvSpPr>
        <p:spPr/>
        <p:txBody>
          <a:bodyPr/>
          <a:lstStyle/>
          <a:p>
            <a:pPr algn="ctr"/>
            <a:r>
              <a:rPr lang="es-419" sz="4400" b="1" dirty="0"/>
              <a:t>Asuntos varios </a:t>
            </a:r>
            <a:endParaRPr lang="es-419" dirty="0"/>
          </a:p>
        </p:txBody>
      </p:sp>
      <p:sp>
        <p:nvSpPr>
          <p:cNvPr id="3" name="Marcador de texto 2">
            <a:extLst>
              <a:ext uri="{FF2B5EF4-FFF2-40B4-BE49-F238E27FC236}">
                <a16:creationId xmlns:a16="http://schemas.microsoft.com/office/drawing/2014/main" id="{BB7562E0-65D2-E25E-1631-C7E0D8E920F5}"/>
              </a:ext>
            </a:extLst>
          </p:cNvPr>
          <p:cNvSpPr txBox="1">
            <a:spLocks/>
          </p:cNvSpPr>
          <p:nvPr/>
        </p:nvSpPr>
        <p:spPr>
          <a:xfrm>
            <a:off x="1006151" y="1926940"/>
            <a:ext cx="8520600" cy="3416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CR" dirty="0">
              <a:solidFill>
                <a:srgbClr val="000000"/>
              </a:solidFill>
              <a:latin typeface="-apple-system"/>
            </a:endParaRPr>
          </a:p>
          <a:p>
            <a:pPr marL="114300" indent="0" fontAlgn="base">
              <a:buFont typeface="Arial" panose="020B0604020202020204" pitchFamily="34" charset="0"/>
              <a:buNone/>
            </a:pPr>
            <a:endParaRPr lang="en-US" dirty="0">
              <a:solidFill>
                <a:srgbClr val="000000"/>
              </a:solidFill>
              <a:latin typeface="Arial" panose="020B0604020202020204" pitchFamily="34" charset="0"/>
            </a:endParaRPr>
          </a:p>
          <a:p>
            <a:pPr algn="just" fontAlgn="base"/>
            <a:r>
              <a:rPr lang="es-419" sz="2000" dirty="0">
                <a:solidFill>
                  <a:srgbClr val="000000"/>
                </a:solidFill>
                <a:latin typeface="Calibri" panose="020F0502020204030204" pitchFamily="34" charset="0"/>
              </a:rPr>
              <a:t>Co</a:t>
            </a:r>
            <a:r>
              <a:rPr lang="es-419" sz="2000" b="0" i="0" dirty="0">
                <a:solidFill>
                  <a:srgbClr val="000000"/>
                </a:solidFill>
                <a:effectLst/>
                <a:latin typeface="Calibri" panose="020F0502020204030204" pitchFamily="34" charset="0"/>
              </a:rPr>
              <a:t>nformación del Comité Técnico Revisión RTCA BPM y calidad Cosméticos. </a:t>
            </a:r>
          </a:p>
          <a:p>
            <a:pPr algn="just" fontAlgn="base"/>
            <a:r>
              <a:rPr lang="es-CR" sz="2000" dirty="0">
                <a:solidFill>
                  <a:srgbClr val="000000"/>
                </a:solidFill>
                <a:latin typeface="Calibri"/>
              </a:rPr>
              <a:t>Fecha próxima reunión viernes </a:t>
            </a:r>
            <a:r>
              <a:rPr lang="es-CR" sz="2000" dirty="0" err="1">
                <a:solidFill>
                  <a:srgbClr val="000000"/>
                </a:solidFill>
                <a:latin typeface="Calibri"/>
              </a:rPr>
              <a:t>xx</a:t>
            </a:r>
            <a:r>
              <a:rPr lang="es-CR" sz="2000" dirty="0">
                <a:solidFill>
                  <a:srgbClr val="000000"/>
                </a:solidFill>
                <a:latin typeface="Calibri"/>
              </a:rPr>
              <a:t> </a:t>
            </a:r>
            <a:r>
              <a:rPr lang="es-CR" sz="2000">
                <a:solidFill>
                  <a:srgbClr val="000000"/>
                </a:solidFill>
                <a:latin typeface="Calibri"/>
              </a:rPr>
              <a:t>de setiembre</a:t>
            </a:r>
          </a:p>
          <a:p>
            <a:pPr algn="just" fontAlgn="base"/>
            <a:endParaRPr lang="es-CR" sz="2000" dirty="0">
              <a:solidFill>
                <a:srgbClr val="000000"/>
              </a:solidFill>
              <a:latin typeface="Calibri"/>
            </a:endParaRPr>
          </a:p>
        </p:txBody>
      </p:sp>
    </p:spTree>
    <p:extLst>
      <p:ext uri="{BB962C8B-B14F-4D97-AF65-F5344CB8AC3E}">
        <p14:creationId xmlns:p14="http://schemas.microsoft.com/office/powerpoint/2010/main" val="310138364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ítulo 1"/>
          <p:cNvSpPr txBox="1">
            <a:spLocks noGrp="1"/>
          </p:cNvSpPr>
          <p:nvPr>
            <p:ph type="title"/>
          </p:nvPr>
        </p:nvSpPr>
        <p:spPr>
          <a:xfrm>
            <a:off x="458367" y="2799260"/>
            <a:ext cx="11275265" cy="2522670"/>
          </a:xfrm>
          <a:prstGeom prst="rect">
            <a:avLst/>
          </a:prstGeom>
        </p:spPr>
        <p:txBody>
          <a:bodyPr>
            <a:normAutofit fontScale="90000"/>
          </a:bodyPr>
          <a:lstStyle/>
          <a:p>
            <a:pPr algn="just" defTabSz="365760">
              <a:lnSpc>
                <a:spcPct val="150000"/>
              </a:lnSpc>
              <a:defRPr sz="960">
                <a:latin typeface="Avenir Heavy"/>
                <a:ea typeface="Avenir Heavy"/>
                <a:cs typeface="Avenir Heavy"/>
                <a:sym typeface="Avenir Heavy"/>
              </a:defRPr>
            </a:pPr>
            <a:r>
              <a:rPr sz="2200" b="1" u="sng" dirty="0" err="1">
                <a:latin typeface="Calibri" panose="020F0502020204030204" pitchFamily="34" charset="0"/>
                <a:cs typeface="Calibri" panose="020F0502020204030204" pitchFamily="34" charset="0"/>
              </a:rPr>
              <a:t>Antecedente</a:t>
            </a:r>
            <a:r>
              <a:rPr lang="es-419" sz="2200" b="1" u="sng" dirty="0">
                <a:latin typeface="Calibri" panose="020F0502020204030204" pitchFamily="34" charset="0"/>
                <a:cs typeface="Calibri" panose="020F0502020204030204" pitchFamily="34" charset="0"/>
              </a:rPr>
              <a:t>s</a:t>
            </a:r>
            <a:br>
              <a:rPr lang="es-419" sz="2200" b="1" u="sng" dirty="0">
                <a:latin typeface="Calibri" panose="020F0502020204030204" pitchFamily="34" charset="0"/>
                <a:cs typeface="Calibri" panose="020F0502020204030204" pitchFamily="34" charset="0"/>
              </a:rPr>
            </a:br>
            <a:r>
              <a:rPr sz="2200" dirty="0" err="1">
                <a:latin typeface="Calibri" panose="020F0502020204030204" pitchFamily="34" charset="0"/>
                <a:cs typeface="Calibri" panose="020F0502020204030204" pitchFamily="34" charset="0"/>
              </a:rPr>
              <a:t>Existen</a:t>
            </a:r>
            <a:r>
              <a:rPr sz="2200" dirty="0">
                <a:latin typeface="Calibri" panose="020F0502020204030204" pitchFamily="34" charset="0"/>
                <a:cs typeface="Calibri" panose="020F0502020204030204" pitchFamily="34" charset="0"/>
              </a:rPr>
              <a:t> 4 RTCAs de </a:t>
            </a:r>
            <a:r>
              <a:rPr sz="2200" dirty="0" err="1">
                <a:latin typeface="Calibri" panose="020F0502020204030204" pitchFamily="34" charset="0"/>
                <a:cs typeface="Calibri" panose="020F0502020204030204" pitchFamily="34" charset="0"/>
              </a:rPr>
              <a:t>productos</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cosméticos</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desde</a:t>
            </a:r>
            <a:r>
              <a:rPr sz="2200" dirty="0">
                <a:latin typeface="Calibri" panose="020F0502020204030204" pitchFamily="34" charset="0"/>
                <a:cs typeface="Calibri" panose="020F0502020204030204" pitchFamily="34" charset="0"/>
              </a:rPr>
              <a:t> 2008. En los </a:t>
            </a:r>
            <a:r>
              <a:rPr sz="2200" dirty="0" err="1">
                <a:latin typeface="Calibri" panose="020F0502020204030204" pitchFamily="34" charset="0"/>
                <a:cs typeface="Calibri" panose="020F0502020204030204" pitchFamily="34" charset="0"/>
              </a:rPr>
              <a:t>últimos</a:t>
            </a:r>
            <a:r>
              <a:rPr sz="2200" dirty="0">
                <a:latin typeface="Calibri" panose="020F0502020204030204" pitchFamily="34" charset="0"/>
                <a:cs typeface="Calibri" panose="020F0502020204030204" pitchFamily="34" charset="0"/>
              </a:rPr>
              <a:t> 3-4 </a:t>
            </a:r>
            <a:r>
              <a:rPr sz="2200" dirty="0" err="1">
                <a:latin typeface="Calibri" panose="020F0502020204030204" pitchFamily="34" charset="0"/>
                <a:cs typeface="Calibri" panose="020F0502020204030204" pitchFamily="34" charset="0"/>
              </a:rPr>
              <a:t>años</a:t>
            </a:r>
            <a:r>
              <a:rPr sz="2200" dirty="0">
                <a:latin typeface="Calibri" panose="020F0502020204030204" pitchFamily="34" charset="0"/>
                <a:cs typeface="Calibri" panose="020F0502020204030204" pitchFamily="34" charset="0"/>
              </a:rPr>
              <a:t> se </a:t>
            </a:r>
            <a:r>
              <a:rPr sz="2200" dirty="0" err="1">
                <a:latin typeface="Calibri" panose="020F0502020204030204" pitchFamily="34" charset="0"/>
                <a:cs typeface="Calibri" panose="020F0502020204030204" pitchFamily="34" charset="0"/>
              </a:rPr>
              <a:t>realizó</a:t>
            </a:r>
            <a:r>
              <a:rPr sz="2200" dirty="0">
                <a:latin typeface="Calibri" panose="020F0502020204030204" pitchFamily="34" charset="0"/>
                <a:cs typeface="Calibri" panose="020F0502020204030204" pitchFamily="34" charset="0"/>
              </a:rPr>
              <a:t> la </a:t>
            </a:r>
            <a:r>
              <a:rPr sz="2200" dirty="0" err="1">
                <a:latin typeface="Calibri" panose="020F0502020204030204" pitchFamily="34" charset="0"/>
                <a:cs typeface="Calibri" panose="020F0502020204030204" pitchFamily="34" charset="0"/>
              </a:rPr>
              <a:t>primera</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revisión</a:t>
            </a:r>
            <a:r>
              <a:rPr sz="2200" dirty="0">
                <a:latin typeface="Calibri" panose="020F0502020204030204" pitchFamily="34" charset="0"/>
                <a:cs typeface="Calibri" panose="020F0502020204030204" pitchFamily="34" charset="0"/>
              </a:rPr>
              <a:t> de los RTCAs de </a:t>
            </a:r>
            <a:r>
              <a:rPr sz="2200" dirty="0" err="1">
                <a:latin typeface="Calibri" panose="020F0502020204030204" pitchFamily="34" charset="0"/>
                <a:cs typeface="Calibri" panose="020F0502020204030204" pitchFamily="34" charset="0"/>
              </a:rPr>
              <a:t>registro</a:t>
            </a:r>
            <a:r>
              <a:rPr sz="2200" dirty="0">
                <a:latin typeface="Calibri" panose="020F0502020204030204" pitchFamily="34" charset="0"/>
                <a:cs typeface="Calibri" panose="020F0502020204030204" pitchFamily="34" charset="0"/>
              </a:rPr>
              <a:t> y de </a:t>
            </a:r>
            <a:r>
              <a:rPr sz="2200" dirty="0" err="1">
                <a:latin typeface="Calibri" panose="020F0502020204030204" pitchFamily="34" charset="0"/>
                <a:cs typeface="Calibri" panose="020F0502020204030204" pitchFamily="34" charset="0"/>
              </a:rPr>
              <a:t>etiquetado</a:t>
            </a:r>
            <a:r>
              <a:rPr sz="2200" dirty="0">
                <a:latin typeface="Calibri" panose="020F0502020204030204" pitchFamily="34" charset="0"/>
                <a:cs typeface="Calibri" panose="020F0502020204030204" pitchFamily="34" charset="0"/>
              </a:rPr>
              <a:t> de </a:t>
            </a:r>
            <a:r>
              <a:rPr sz="2200" dirty="0" err="1">
                <a:latin typeface="Calibri" panose="020F0502020204030204" pitchFamily="34" charset="0"/>
                <a:cs typeface="Calibri" panose="020F0502020204030204" pitchFamily="34" charset="0"/>
              </a:rPr>
              <a:t>cosméticos</a:t>
            </a:r>
            <a:r>
              <a:rPr sz="2200" dirty="0">
                <a:latin typeface="Calibri" panose="020F0502020204030204" pitchFamily="34" charset="0"/>
                <a:cs typeface="Calibri" panose="020F0502020204030204" pitchFamily="34" charset="0"/>
              </a:rPr>
              <a:t> a </a:t>
            </a:r>
            <a:r>
              <a:rPr sz="2200" dirty="0" err="1">
                <a:latin typeface="Calibri" panose="020F0502020204030204" pitchFamily="34" charset="0"/>
                <a:cs typeface="Calibri" panose="020F0502020204030204" pitchFamily="34" charset="0"/>
              </a:rPr>
              <a:t>solicitud</a:t>
            </a:r>
            <a:r>
              <a:rPr sz="2200" dirty="0">
                <a:latin typeface="Calibri" panose="020F0502020204030204" pitchFamily="34" charset="0"/>
                <a:cs typeface="Calibri" panose="020F0502020204030204" pitchFamily="34" charset="0"/>
              </a:rPr>
              <a:t> de CR </a:t>
            </a:r>
            <a:r>
              <a:rPr sz="2200" dirty="0" err="1">
                <a:latin typeface="Calibri" panose="020F0502020204030204" pitchFamily="34" charset="0"/>
                <a:cs typeface="Calibri" panose="020F0502020204030204" pitchFamily="34" charset="0"/>
              </a:rPr>
              <a:t>por</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parte</a:t>
            </a:r>
            <a:r>
              <a:rPr sz="2200" dirty="0">
                <a:latin typeface="Calibri" panose="020F0502020204030204" pitchFamily="34" charset="0"/>
                <a:cs typeface="Calibri" panose="020F0502020204030204" pitchFamily="34" charset="0"/>
              </a:rPr>
              <a:t> de los </a:t>
            </a:r>
            <a:r>
              <a:rPr sz="2200" dirty="0" err="1">
                <a:latin typeface="Calibri" panose="020F0502020204030204" pitchFamily="34" charset="0"/>
                <a:cs typeface="Calibri" panose="020F0502020204030204" pitchFamily="34" charset="0"/>
              </a:rPr>
              <a:t>países</a:t>
            </a:r>
            <a:r>
              <a:rPr sz="2200" dirty="0">
                <a:latin typeface="Calibri" panose="020F0502020204030204" pitchFamily="34" charset="0"/>
                <a:cs typeface="Calibri" panose="020F0502020204030204" pitchFamily="34" charset="0"/>
              </a:rPr>
              <a:t> de </a:t>
            </a:r>
            <a:r>
              <a:rPr sz="2200" dirty="0" err="1">
                <a:latin typeface="Calibri" panose="020F0502020204030204" pitchFamily="34" charset="0"/>
                <a:cs typeface="Calibri" panose="020F0502020204030204" pitchFamily="34" charset="0"/>
              </a:rPr>
              <a:t>Centroamérica</a:t>
            </a:r>
            <a:r>
              <a:rPr sz="2200" dirty="0">
                <a:latin typeface="Calibri" panose="020F0502020204030204" pitchFamily="34" charset="0"/>
                <a:cs typeface="Calibri" panose="020F0502020204030204" pitchFamily="34" charset="0"/>
              </a:rPr>
              <a:t> y </a:t>
            </a:r>
            <a:r>
              <a:rPr sz="2200" dirty="0" err="1">
                <a:latin typeface="Calibri" panose="020F0502020204030204" pitchFamily="34" charset="0"/>
                <a:cs typeface="Calibri" panose="020F0502020204030204" pitchFamily="34" charset="0"/>
              </a:rPr>
              <a:t>en</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dicho</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proceso</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también</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participó</a:t>
            </a:r>
            <a:r>
              <a:rPr sz="2200" dirty="0">
                <a:latin typeface="Calibri" panose="020F0502020204030204" pitchFamily="34" charset="0"/>
                <a:cs typeface="Calibri" panose="020F0502020204030204" pitchFamily="34" charset="0"/>
              </a:rPr>
              <a:t> Panamá. </a:t>
            </a:r>
            <a:r>
              <a:rPr sz="2200" dirty="0" err="1">
                <a:latin typeface="Calibri" panose="020F0502020204030204" pitchFamily="34" charset="0"/>
                <a:cs typeface="Calibri" panose="020F0502020204030204" pitchFamily="34" charset="0"/>
              </a:rPr>
              <a:t>Ahora</a:t>
            </a:r>
            <a:r>
              <a:rPr sz="2200" dirty="0">
                <a:latin typeface="Calibri" panose="020F0502020204030204" pitchFamily="34" charset="0"/>
                <a:cs typeface="Calibri" panose="020F0502020204030204" pitchFamily="34" charset="0"/>
              </a:rPr>
              <a:t> ese </a:t>
            </a:r>
            <a:r>
              <a:rPr sz="2200" dirty="0" err="1">
                <a:latin typeface="Calibri" panose="020F0502020204030204" pitchFamily="34" charset="0"/>
                <a:cs typeface="Calibri" panose="020F0502020204030204" pitchFamily="34" charset="0"/>
              </a:rPr>
              <a:t>país</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envió</a:t>
            </a:r>
            <a:r>
              <a:rPr sz="2200" dirty="0">
                <a:latin typeface="Calibri" panose="020F0502020204030204" pitchFamily="34" charset="0"/>
                <a:cs typeface="Calibri" panose="020F0502020204030204" pitchFamily="34" charset="0"/>
              </a:rPr>
              <a:t> sus </a:t>
            </a:r>
            <a:r>
              <a:rPr sz="2200" dirty="0" err="1">
                <a:latin typeface="Calibri" panose="020F0502020204030204" pitchFamily="34" charset="0"/>
                <a:cs typeface="Calibri" panose="020F0502020204030204" pitchFamily="34" charset="0"/>
              </a:rPr>
              <a:t>observaciones</a:t>
            </a:r>
            <a:r>
              <a:rPr sz="2200" dirty="0">
                <a:latin typeface="Calibri" panose="020F0502020204030204" pitchFamily="34" charset="0"/>
                <a:cs typeface="Calibri" panose="020F0502020204030204" pitchFamily="34" charset="0"/>
              </a:rPr>
              <a:t> a los </a:t>
            </a:r>
            <a:r>
              <a:rPr sz="2200" dirty="0" err="1">
                <a:latin typeface="Calibri" panose="020F0502020204030204" pitchFamily="34" charset="0"/>
                <a:cs typeface="Calibri" panose="020F0502020204030204" pitchFamily="34" charset="0"/>
              </a:rPr>
              <a:t>restantes</a:t>
            </a:r>
            <a:r>
              <a:rPr sz="2200" dirty="0">
                <a:latin typeface="Calibri" panose="020F0502020204030204" pitchFamily="34" charset="0"/>
                <a:cs typeface="Calibri" panose="020F0502020204030204" pitchFamily="34" charset="0"/>
              </a:rPr>
              <a:t> RTCAs (</a:t>
            </a:r>
            <a:r>
              <a:rPr sz="2200" dirty="0" err="1">
                <a:latin typeface="Calibri" panose="020F0502020204030204" pitchFamily="34" charset="0"/>
                <a:cs typeface="Calibri" panose="020F0502020204030204" pitchFamily="34" charset="0"/>
              </a:rPr>
              <a:t>Buenas</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Prácticas</a:t>
            </a:r>
            <a:r>
              <a:rPr sz="2200" dirty="0">
                <a:latin typeface="Calibri" panose="020F0502020204030204" pitchFamily="34" charset="0"/>
                <a:cs typeface="Calibri" panose="020F0502020204030204" pitchFamily="34" charset="0"/>
              </a:rPr>
              <a:t> de </a:t>
            </a:r>
            <a:r>
              <a:rPr sz="2200" dirty="0" err="1">
                <a:latin typeface="Calibri" panose="020F0502020204030204" pitchFamily="34" charset="0"/>
                <a:cs typeface="Calibri" panose="020F0502020204030204" pitchFamily="34" charset="0"/>
              </a:rPr>
              <a:t>Manufactura</a:t>
            </a:r>
            <a:r>
              <a:rPr sz="2200" dirty="0">
                <a:latin typeface="Calibri" panose="020F0502020204030204" pitchFamily="34" charset="0"/>
                <a:cs typeface="Calibri" panose="020F0502020204030204" pitchFamily="34" charset="0"/>
              </a:rPr>
              <a:t> y </a:t>
            </a:r>
            <a:r>
              <a:rPr sz="2200" dirty="0" err="1">
                <a:latin typeface="Calibri" panose="020F0502020204030204" pitchFamily="34" charset="0"/>
                <a:cs typeface="Calibri" panose="020F0502020204030204" pitchFamily="34" charset="0"/>
              </a:rPr>
              <a:t>Verificación</a:t>
            </a:r>
            <a:r>
              <a:rPr sz="2200" dirty="0">
                <a:latin typeface="Calibri" panose="020F0502020204030204" pitchFamily="34" charset="0"/>
                <a:cs typeface="Calibri" panose="020F0502020204030204" pitchFamily="34" charset="0"/>
              </a:rPr>
              <a:t> de Calidad) </a:t>
            </a:r>
            <a:r>
              <a:rPr sz="2200" dirty="0" err="1">
                <a:latin typeface="Calibri" panose="020F0502020204030204" pitchFamily="34" charset="0"/>
                <a:cs typeface="Calibri" panose="020F0502020204030204" pitchFamily="34" charset="0"/>
              </a:rPr>
              <a:t>por</a:t>
            </a:r>
            <a:r>
              <a:rPr sz="2200" dirty="0">
                <a:latin typeface="Calibri" panose="020F0502020204030204" pitchFamily="34" charset="0"/>
                <a:cs typeface="Calibri" panose="020F0502020204030204" pitchFamily="34" charset="0"/>
              </a:rPr>
              <a:t> lo que COMEX las </a:t>
            </a:r>
            <a:r>
              <a:rPr sz="2200" dirty="0" err="1">
                <a:latin typeface="Calibri" panose="020F0502020204030204" pitchFamily="34" charset="0"/>
                <a:cs typeface="Calibri" panose="020F0502020204030204" pitchFamily="34" charset="0"/>
              </a:rPr>
              <a:t>compartió</a:t>
            </a:r>
            <a:r>
              <a:rPr sz="2200" dirty="0">
                <a:latin typeface="Calibri" panose="020F0502020204030204" pitchFamily="34" charset="0"/>
                <a:cs typeface="Calibri" panose="020F0502020204030204" pitchFamily="34" charset="0"/>
              </a:rPr>
              <a:t> con </a:t>
            </a:r>
            <a:r>
              <a:rPr sz="2200" dirty="0" err="1">
                <a:latin typeface="Calibri" panose="020F0502020204030204" pitchFamily="34" charset="0"/>
                <a:cs typeface="Calibri" panose="020F0502020204030204" pitchFamily="34" charset="0"/>
              </a:rPr>
              <a:t>el</a:t>
            </a:r>
            <a:r>
              <a:rPr sz="2200" dirty="0">
                <a:latin typeface="Calibri" panose="020F0502020204030204" pitchFamily="34" charset="0"/>
                <a:cs typeface="Calibri" panose="020F0502020204030204" pitchFamily="34" charset="0"/>
              </a:rPr>
              <a:t> Ministerio de Salud   se </a:t>
            </a:r>
            <a:r>
              <a:rPr sz="2200" dirty="0" err="1">
                <a:latin typeface="Calibri" panose="020F0502020204030204" pitchFamily="34" charset="0"/>
                <a:cs typeface="Calibri" panose="020F0502020204030204" pitchFamily="34" charset="0"/>
              </a:rPr>
              <a:t>requiere</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conformar</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el</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comité</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técnico</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respectivo</a:t>
            </a:r>
            <a:r>
              <a:rPr sz="2200" dirty="0">
                <a:latin typeface="Calibri" panose="020F0502020204030204" pitchFamily="34" charset="0"/>
                <a:cs typeface="Calibri" panose="020F0502020204030204" pitchFamily="34" charset="0"/>
              </a:rPr>
              <a:t> para </a:t>
            </a:r>
            <a:r>
              <a:rPr sz="2200" dirty="0" err="1">
                <a:latin typeface="Calibri" panose="020F0502020204030204" pitchFamily="34" charset="0"/>
                <a:cs typeface="Calibri" panose="020F0502020204030204" pitchFamily="34" charset="0"/>
              </a:rPr>
              <a:t>revisar</a:t>
            </a:r>
            <a:r>
              <a:rPr sz="2200" dirty="0">
                <a:latin typeface="Calibri" panose="020F0502020204030204" pitchFamily="34" charset="0"/>
                <a:cs typeface="Calibri" panose="020F0502020204030204" pitchFamily="34" charset="0"/>
              </a:rPr>
              <a:t> ambos </a:t>
            </a:r>
            <a:r>
              <a:rPr sz="2200" dirty="0" err="1">
                <a:latin typeface="Calibri" panose="020F0502020204030204" pitchFamily="34" charset="0"/>
                <a:cs typeface="Calibri" panose="020F0502020204030204" pitchFamily="34" charset="0"/>
              </a:rPr>
              <a:t>reglamentos</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tomando</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en</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cuenta</a:t>
            </a:r>
            <a:r>
              <a:rPr sz="2200" dirty="0">
                <a:latin typeface="Calibri" panose="020F0502020204030204" pitchFamily="34" charset="0"/>
                <a:cs typeface="Calibri" panose="020F0502020204030204" pitchFamily="34" charset="0"/>
              </a:rPr>
              <a:t> lo </a:t>
            </a:r>
            <a:r>
              <a:rPr sz="2200" dirty="0" err="1">
                <a:latin typeface="Calibri" panose="020F0502020204030204" pitchFamily="34" charset="0"/>
                <a:cs typeface="Calibri" panose="020F0502020204030204" pitchFamily="34" charset="0"/>
              </a:rPr>
              <a:t>enviado</a:t>
            </a:r>
            <a:r>
              <a:rPr sz="2200" dirty="0">
                <a:latin typeface="Calibri" panose="020F0502020204030204" pitchFamily="34" charset="0"/>
                <a:cs typeface="Calibri" panose="020F0502020204030204" pitchFamily="34" charset="0"/>
              </a:rPr>
              <a:t> </a:t>
            </a:r>
            <a:r>
              <a:rPr sz="2200" dirty="0" err="1">
                <a:latin typeface="Calibri" panose="020F0502020204030204" pitchFamily="34" charset="0"/>
                <a:cs typeface="Calibri" panose="020F0502020204030204" pitchFamily="34" charset="0"/>
              </a:rPr>
              <a:t>por</a:t>
            </a:r>
            <a:r>
              <a:rPr sz="2200" dirty="0">
                <a:latin typeface="Calibri" panose="020F0502020204030204" pitchFamily="34" charset="0"/>
                <a:cs typeface="Calibri" panose="020F0502020204030204" pitchFamily="34" charset="0"/>
              </a:rPr>
              <a:t> Panamá.</a:t>
            </a:r>
          </a:p>
          <a:p>
            <a:pPr algn="just" defTabSz="365760">
              <a:lnSpc>
                <a:spcPct val="150000"/>
              </a:lnSpc>
              <a:defRPr sz="960">
                <a:latin typeface="Avenir Heavy"/>
                <a:ea typeface="Avenir Heavy"/>
                <a:cs typeface="Avenir Heavy"/>
                <a:sym typeface="Avenir Heavy"/>
              </a:defRPr>
            </a:pPr>
            <a:endParaRPr sz="1800" dirty="0"/>
          </a:p>
          <a:p>
            <a:pPr algn="just" defTabSz="365760">
              <a:lnSpc>
                <a:spcPct val="150000"/>
              </a:lnSpc>
              <a:defRPr sz="800">
                <a:latin typeface="Avenir Heavy"/>
                <a:ea typeface="Avenir Heavy"/>
                <a:cs typeface="Avenir Heavy"/>
                <a:sym typeface="Avenir Heavy"/>
              </a:defRPr>
            </a:pPr>
            <a:endParaRPr dirty="0"/>
          </a:p>
        </p:txBody>
      </p:sp>
      <p:sp>
        <p:nvSpPr>
          <p:cNvPr id="2" name="CuadroTexto 1">
            <a:extLst>
              <a:ext uri="{FF2B5EF4-FFF2-40B4-BE49-F238E27FC236}">
                <a16:creationId xmlns:a16="http://schemas.microsoft.com/office/drawing/2014/main" id="{E5DEEC9C-A597-0019-AF7A-4AA92501BDBF}"/>
              </a:ext>
            </a:extLst>
          </p:cNvPr>
          <p:cNvSpPr txBox="1"/>
          <p:nvPr/>
        </p:nvSpPr>
        <p:spPr>
          <a:xfrm>
            <a:off x="678730" y="716428"/>
            <a:ext cx="11275265"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2800" b="1" dirty="0">
                <a:latin typeface="Avenir Book"/>
                <a:sym typeface="Avenir Book"/>
              </a:rPr>
              <a:t>Conformación del Comité Técnico Revisión </a:t>
            </a:r>
            <a:r>
              <a:rPr lang="es-ES" sz="2800" b="1" dirty="0" err="1">
                <a:latin typeface="Avenir Book"/>
                <a:sym typeface="Avenir Book"/>
              </a:rPr>
              <a:t>RTCAs</a:t>
            </a:r>
            <a:r>
              <a:rPr lang="es-ES" sz="2800" b="1" dirty="0">
                <a:latin typeface="Avenir Book"/>
                <a:sym typeface="Avenir Book"/>
              </a:rPr>
              <a:t> de BPM y de Verificación de Calidad Cosméticos.</a:t>
            </a:r>
            <a:endParaRPr lang="es-419" sz="2800" b="1" dirty="0">
              <a:latin typeface="Avenir Book"/>
            </a:endParaRPr>
          </a:p>
        </p:txBody>
      </p:sp>
    </p:spTree>
  </p:cSld>
  <p:clrMapOvr>
    <a:masterClrMapping/>
  </p:clrMapOvr>
  <p:transition spd="med"/>
</p:sld>
</file>

<file path=ppt/theme/theme1.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0F6FC6"/>
      </a:accent1>
      <a:accent2>
        <a:srgbClr val="009DD9"/>
      </a:accent2>
      <a:accent3>
        <a:srgbClr val="0BD0D9"/>
      </a:accent3>
      <a:accent4>
        <a:srgbClr val="10CF9B"/>
      </a:accent4>
      <a:accent5>
        <a:srgbClr val="7CCA62"/>
      </a:accent5>
      <a:accent6>
        <a:srgbClr val="A5C249"/>
      </a:accent6>
      <a:hlink>
        <a:srgbClr val="0000FF"/>
      </a:hlink>
      <a:folHlink>
        <a:srgbClr val="FF00FF"/>
      </a:folHlink>
    </a:clrScheme>
    <a:fontScheme name="Tema de Office">
      <a:majorFont>
        <a:latin typeface="Calibri"/>
        <a:ea typeface="Calibri"/>
        <a:cs typeface="Calibri"/>
      </a:majorFont>
      <a:minorFont>
        <a:latin typeface="Helvetica"/>
        <a:ea typeface="Helvetica"/>
        <a:cs typeface="Helvetica"/>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0F6FC6"/>
      </a:accent1>
      <a:accent2>
        <a:srgbClr val="009DD9"/>
      </a:accent2>
      <a:accent3>
        <a:srgbClr val="0BD0D9"/>
      </a:accent3>
      <a:accent4>
        <a:srgbClr val="10CF9B"/>
      </a:accent4>
      <a:accent5>
        <a:srgbClr val="7CCA62"/>
      </a:accent5>
      <a:accent6>
        <a:srgbClr val="A5C249"/>
      </a:accent6>
      <a:hlink>
        <a:srgbClr val="0000FF"/>
      </a:hlink>
      <a:folHlink>
        <a:srgbClr val="FF00FF"/>
      </a:folHlink>
    </a:clrScheme>
    <a:fontScheme name="Tema de Office">
      <a:majorFont>
        <a:latin typeface="Calibri"/>
        <a:ea typeface="Calibri"/>
        <a:cs typeface="Calibri"/>
      </a:majorFont>
      <a:minorFont>
        <a:latin typeface="Helvetica"/>
        <a:ea typeface="Helvetica"/>
        <a:cs typeface="Helvetica"/>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131</TotalTime>
  <Words>1257</Words>
  <Application>Microsoft Office PowerPoint</Application>
  <PresentationFormat>Panorámica</PresentationFormat>
  <Paragraphs>84</Paragraphs>
  <Slides>14</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14</vt:i4>
      </vt:variant>
    </vt:vector>
  </HeadingPairs>
  <TitlesOfParts>
    <vt:vector size="22" baseType="lpstr">
      <vt:lpstr>-apple-system</vt:lpstr>
      <vt:lpstr>Arial</vt:lpstr>
      <vt:lpstr>Avenir Book</vt:lpstr>
      <vt:lpstr>Avenir Heavy</vt:lpstr>
      <vt:lpstr>Calibri</vt:lpstr>
      <vt:lpstr>Segoe UI</vt:lpstr>
      <vt:lpstr>Wingdings</vt:lpstr>
      <vt:lpstr>Tema de Office</vt:lpstr>
      <vt:lpstr> Comisión de Enlace Salud, Industria y Comercio​ (COESAINCO DE N°38894-S) </vt:lpstr>
      <vt:lpstr>Aprobación de la Agenda para la Sesión Ordinaria No. 04-2023  </vt:lpstr>
      <vt:lpstr>Agenda </vt:lpstr>
      <vt:lpstr>Aprobación del acta de la Sesión 03-2023  </vt:lpstr>
      <vt:lpstr>Seguimiento de compromisos adquiridos en la sesión 03- 2023  </vt:lpstr>
      <vt:lpstr>Comentarios a oficio MS-DRPIS-UR-2034- 2023 tiempos de atención de trámites</vt:lpstr>
      <vt:lpstr>Principales errores que se han detectado en el registro simplificado de Alimentos.</vt:lpstr>
      <vt:lpstr>Asuntos varios </vt:lpstr>
      <vt:lpstr>Antecedentes Existen 4 RTCAs de productos cosméticos desde 2008. En los últimos 3-4 años se realizó la primera revisión de los RTCAs de registro y de etiquetado de cosméticos a solicitud de CR por parte de los países de Centroamérica y en dicho proceso también participó Panamá. Ahora ese país envió sus observaciones a los restantes RTCAs (Buenas Prácticas de Manufactura y Verificación de Calidad) por lo que COMEX las compartió con el Ministerio de Salud   se requiere conformar el comité técnico respectivo para revisar ambos reglamentos tomando en cuenta lo enviado por Panamá.  </vt:lpstr>
      <vt:lpstr>Presentación de PowerPoint</vt:lpstr>
      <vt:lpstr>Presentación de PowerPoint</vt:lpstr>
      <vt:lpstr>Presentación de PowerPoint</vt:lpstr>
      <vt:lpstr>Presentación de PowerPoint</vt:lpstr>
      <vt:lpstr> Comisión de Enlace Salud, Industria y Comercio​ (COESAINCO DE N°38894-S)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Comisión de Enlace Salud, Industria y Comercio​ (COESAINCO DE N°38894-S)</dc:title>
  <dc:creator>Usuario1</dc:creator>
  <cp:lastModifiedBy>Priscilla Herrera García</cp:lastModifiedBy>
  <cp:revision>25</cp:revision>
  <dcterms:modified xsi:type="dcterms:W3CDTF">2023-08-18T16:41:20Z</dcterms:modified>
</cp:coreProperties>
</file>