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3"/>
  </p:notesMasterIdLst>
  <p:sldIdLst>
    <p:sldId id="256" r:id="rId2"/>
    <p:sldId id="257" r:id="rId3"/>
    <p:sldId id="258" r:id="rId4"/>
    <p:sldId id="259" r:id="rId5"/>
    <p:sldId id="267" r:id="rId6"/>
    <p:sldId id="260" r:id="rId7"/>
    <p:sldId id="261" r:id="rId8"/>
    <p:sldId id="262" r:id="rId9"/>
    <p:sldId id="263" r:id="rId10"/>
    <p:sldId id="264" r:id="rId11"/>
    <p:sldId id="266" r:id="rId1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4" roundtripDataSignature="AMtx7mj1eODDOPDoEOzfiyAoopqUW6qrV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846" y="1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1e80f0c3a4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1e80f0c3a4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5515960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5"/>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5"/>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4"/>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4"/>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47" name="Google Shape;47;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6" name="Google Shape;16;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7"/>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9" name="Google Shape;19;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2" name="Google Shape;22;p8"/>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3" name="Google Shape;23;p8"/>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4" name="Google Shape;24;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10"/>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10"/>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1" name="Google Shape;31;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11"/>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12"/>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12"/>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12"/>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12"/>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0" name="Google Shape;40;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3"/>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3">
            <a:alphaModFix/>
          </a:blip>
          <a:stretch>
            <a:fillRect/>
          </a:stretch>
        </a:blip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2" name="Title 1">
            <a:extLst>
              <a:ext uri="{FF2B5EF4-FFF2-40B4-BE49-F238E27FC236}">
                <a16:creationId xmlns:a16="http://schemas.microsoft.com/office/drawing/2014/main" id="{9B53AF59-F2CD-C111-9A71-72E37DBDE623}"/>
              </a:ext>
            </a:extLst>
          </p:cNvPr>
          <p:cNvSpPr txBox="1">
            <a:spLocks/>
          </p:cNvSpPr>
          <p:nvPr/>
        </p:nvSpPr>
        <p:spPr>
          <a:xfrm>
            <a:off x="550940" y="1068224"/>
            <a:ext cx="8332677" cy="1059679"/>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pPr>
              <a:spcBef>
                <a:spcPts val="1500"/>
              </a:spcBef>
              <a:defRPr sz="2100"/>
            </a:pPr>
            <a:br>
              <a:rPr lang="es-ES" sz="1800" dirty="0"/>
            </a:br>
            <a:r>
              <a:rPr lang="es-ES" sz="1800" b="1" dirty="0">
                <a:solidFill>
                  <a:srgbClr val="182951"/>
                </a:solidFill>
                <a:sym typeface="Calibri"/>
              </a:rPr>
              <a:t>Comisión de Enlace Salud, Industria y Comercio​</a:t>
            </a:r>
            <a:br>
              <a:rPr lang="es-ES" sz="1800" b="1" dirty="0">
                <a:solidFill>
                  <a:srgbClr val="182951"/>
                </a:solidFill>
                <a:sym typeface="Calibri"/>
              </a:rPr>
            </a:br>
            <a:r>
              <a:rPr lang="es-ES" sz="1800" b="1" dirty="0">
                <a:solidFill>
                  <a:srgbClr val="182951"/>
                </a:solidFill>
                <a:sym typeface="Calibri"/>
              </a:rPr>
              <a:t>(COESAINCO DE N°38894-S)</a:t>
            </a:r>
            <a:br>
              <a:rPr lang="es-ES" sz="1800" b="1" dirty="0">
                <a:latin typeface="+mj-lt"/>
                <a:ea typeface="+mj-ea"/>
                <a:cs typeface="+mj-cs"/>
                <a:sym typeface="Calibri"/>
              </a:rPr>
            </a:br>
            <a:endParaRPr lang="es-ES" sz="1800" b="1" dirty="0">
              <a:latin typeface="+mj-lt"/>
              <a:ea typeface="+mj-ea"/>
              <a:cs typeface="+mj-cs"/>
              <a:sym typeface="Calibri"/>
            </a:endParaRPr>
          </a:p>
        </p:txBody>
      </p:sp>
      <p:sp>
        <p:nvSpPr>
          <p:cNvPr id="3" name="Marcador de contenido 5">
            <a:extLst>
              <a:ext uri="{FF2B5EF4-FFF2-40B4-BE49-F238E27FC236}">
                <a16:creationId xmlns:a16="http://schemas.microsoft.com/office/drawing/2014/main" id="{1E6528BA-B65D-5FDA-A62B-99ACB626658E}"/>
              </a:ext>
            </a:extLst>
          </p:cNvPr>
          <p:cNvSpPr txBox="1">
            <a:spLocks/>
          </p:cNvSpPr>
          <p:nvPr/>
        </p:nvSpPr>
        <p:spPr>
          <a:xfrm>
            <a:off x="509220" y="2377825"/>
            <a:ext cx="8125560" cy="1482778"/>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L="914400" marR="0" lvl="1"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L="1371600" marR="0" lvl="2"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L="1828800" marR="0" lvl="3"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L="2286000" marR="0" lvl="4"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L="2743200" marR="0" lvl="5"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L="3200400" marR="0" lvl="6"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L="3657600" marR="0" lvl="7"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L="4114800" marR="0" lvl="8"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marL="0" indent="0">
              <a:lnSpc>
                <a:spcPct val="150000"/>
              </a:lnSpc>
              <a:buSzTx/>
              <a:defRPr sz="2000"/>
            </a:pPr>
            <a:r>
              <a:rPr lang="es-ES" sz="1400" dirty="0"/>
              <a:t>Dra. Xiomara Vega Cruz </a:t>
            </a:r>
            <a:br>
              <a:rPr lang="es-ES" sz="1400" dirty="0"/>
            </a:br>
            <a:r>
              <a:rPr lang="es-ES" sz="1400" b="1" dirty="0"/>
              <a:t>Dirección de Regulación Productos de Interés Sanitario </a:t>
            </a:r>
            <a:r>
              <a:rPr lang="es-ES" sz="1400" dirty="0"/>
              <a:t>​</a:t>
            </a:r>
            <a:br>
              <a:rPr lang="es-ES" sz="1400" dirty="0"/>
            </a:br>
            <a:r>
              <a:rPr lang="es-ES" sz="1400" b="1" dirty="0"/>
              <a:t>29 de Setiembre 2023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36B201B0-B76B-32B1-3301-F1F21846F440}"/>
              </a:ext>
            </a:extLst>
          </p:cNvPr>
          <p:cNvSpPr>
            <a:spLocks noGrp="1"/>
          </p:cNvSpPr>
          <p:nvPr>
            <p:ph type="title"/>
          </p:nvPr>
        </p:nvSpPr>
        <p:spPr>
          <a:xfrm>
            <a:off x="310600" y="866308"/>
            <a:ext cx="8521700" cy="573088"/>
          </a:xfrm>
        </p:spPr>
        <p:txBody>
          <a:bodyPr>
            <a:normAutofit/>
          </a:bodyPr>
          <a:lstStyle/>
          <a:p>
            <a:pPr algn="ctr"/>
            <a:r>
              <a:rPr lang="es-419" sz="2400" b="1" dirty="0"/>
              <a:t>Asuntos varios </a:t>
            </a:r>
            <a:endParaRPr lang="es-419" sz="2400" dirty="0"/>
          </a:p>
        </p:txBody>
      </p:sp>
      <p:sp>
        <p:nvSpPr>
          <p:cNvPr id="5" name="Marcador de texto 2">
            <a:extLst>
              <a:ext uri="{FF2B5EF4-FFF2-40B4-BE49-F238E27FC236}">
                <a16:creationId xmlns:a16="http://schemas.microsoft.com/office/drawing/2014/main" id="{8CC34EAC-A11C-B0B5-CF4E-845774BC8428}"/>
              </a:ext>
            </a:extLst>
          </p:cNvPr>
          <p:cNvSpPr txBox="1">
            <a:spLocks noGrp="1"/>
          </p:cNvSpPr>
          <p:nvPr>
            <p:ph type="body" idx="1"/>
          </p:nvPr>
        </p:nvSpPr>
        <p:spPr>
          <a:xfrm>
            <a:off x="310600" y="1439396"/>
            <a:ext cx="8521700" cy="28367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s-CR" dirty="0">
              <a:solidFill>
                <a:srgbClr val="000000"/>
              </a:solidFill>
              <a:latin typeface="-apple-system"/>
            </a:endParaRPr>
          </a:p>
          <a:p>
            <a:pPr marL="114300" indent="0" fontAlgn="base">
              <a:buFont typeface="Arial" panose="020B0604020202020204" pitchFamily="34" charset="0"/>
              <a:buNone/>
            </a:pPr>
            <a:endParaRPr lang="en-US" dirty="0">
              <a:solidFill>
                <a:srgbClr val="000000"/>
              </a:solidFill>
              <a:latin typeface="Arial" panose="020B0604020202020204" pitchFamily="34" charset="0"/>
            </a:endParaRPr>
          </a:p>
          <a:p>
            <a:pPr marL="358775" indent="-358775" algn="just" fontAlgn="base">
              <a:buFont typeface="Wingdings" panose="05000000000000000000" pitchFamily="2" charset="2"/>
              <a:buChar char="Ø"/>
            </a:pPr>
            <a:r>
              <a:rPr lang="es-CR" sz="2000" dirty="0">
                <a:solidFill>
                  <a:srgbClr val="000000"/>
                </a:solidFill>
                <a:latin typeface="Calibri"/>
              </a:rPr>
              <a:t>Fecha próxima reunión viernes 27 de octubre</a:t>
            </a:r>
          </a:p>
          <a:p>
            <a:pPr algn="just" fontAlgn="base"/>
            <a:endParaRPr lang="es-CR" sz="2000" dirty="0">
              <a:solidFill>
                <a:srgbClr val="000000"/>
              </a:solidFill>
              <a:latin typeface="Calibri"/>
            </a:endParaRPr>
          </a:p>
        </p:txBody>
      </p:sp>
    </p:spTree>
    <p:extLst>
      <p:ext uri="{BB962C8B-B14F-4D97-AF65-F5344CB8AC3E}">
        <p14:creationId xmlns:p14="http://schemas.microsoft.com/office/powerpoint/2010/main" val="2891913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2" name="Title 1">
            <a:extLst>
              <a:ext uri="{FF2B5EF4-FFF2-40B4-BE49-F238E27FC236}">
                <a16:creationId xmlns:a16="http://schemas.microsoft.com/office/drawing/2014/main" id="{9B53AF59-F2CD-C111-9A71-72E37DBDE623}"/>
              </a:ext>
            </a:extLst>
          </p:cNvPr>
          <p:cNvSpPr txBox="1">
            <a:spLocks/>
          </p:cNvSpPr>
          <p:nvPr/>
        </p:nvSpPr>
        <p:spPr>
          <a:xfrm>
            <a:off x="550940" y="1068224"/>
            <a:ext cx="8332677" cy="1059679"/>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pPr>
              <a:spcBef>
                <a:spcPts val="1500"/>
              </a:spcBef>
              <a:defRPr sz="2100"/>
            </a:pPr>
            <a:br>
              <a:rPr lang="es-ES" sz="1800" dirty="0"/>
            </a:br>
            <a:r>
              <a:rPr lang="es-ES" sz="1800" b="1" dirty="0">
                <a:solidFill>
                  <a:srgbClr val="182951"/>
                </a:solidFill>
                <a:sym typeface="Calibri"/>
              </a:rPr>
              <a:t>Comisión de Enlace Salud, Industria y Comercio​</a:t>
            </a:r>
            <a:br>
              <a:rPr lang="es-ES" sz="1800" b="1" dirty="0">
                <a:solidFill>
                  <a:srgbClr val="182951"/>
                </a:solidFill>
                <a:sym typeface="Calibri"/>
              </a:rPr>
            </a:br>
            <a:r>
              <a:rPr lang="es-ES" sz="1800" b="1" dirty="0">
                <a:solidFill>
                  <a:srgbClr val="182951"/>
                </a:solidFill>
                <a:sym typeface="Calibri"/>
              </a:rPr>
              <a:t>(COESAINCO DE N°38894-S)</a:t>
            </a:r>
            <a:br>
              <a:rPr lang="es-ES" sz="1800" b="1" dirty="0">
                <a:latin typeface="+mj-lt"/>
                <a:ea typeface="+mj-ea"/>
                <a:cs typeface="+mj-cs"/>
                <a:sym typeface="Calibri"/>
              </a:rPr>
            </a:br>
            <a:endParaRPr lang="es-ES" sz="1800" b="1" dirty="0">
              <a:latin typeface="+mj-lt"/>
              <a:ea typeface="+mj-ea"/>
              <a:cs typeface="+mj-cs"/>
              <a:sym typeface="Calibri"/>
            </a:endParaRPr>
          </a:p>
        </p:txBody>
      </p:sp>
      <p:sp>
        <p:nvSpPr>
          <p:cNvPr id="3" name="Marcador de contenido 5">
            <a:extLst>
              <a:ext uri="{FF2B5EF4-FFF2-40B4-BE49-F238E27FC236}">
                <a16:creationId xmlns:a16="http://schemas.microsoft.com/office/drawing/2014/main" id="{1E6528BA-B65D-5FDA-A62B-99ACB626658E}"/>
              </a:ext>
            </a:extLst>
          </p:cNvPr>
          <p:cNvSpPr txBox="1">
            <a:spLocks/>
          </p:cNvSpPr>
          <p:nvPr/>
        </p:nvSpPr>
        <p:spPr>
          <a:xfrm>
            <a:off x="509220" y="2377825"/>
            <a:ext cx="8125560" cy="1482778"/>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L="914400" marR="0" lvl="1"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L="1371600" marR="0" lvl="2"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L="1828800" marR="0" lvl="3"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L="2286000" marR="0" lvl="4"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L="2743200" marR="0" lvl="5"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L="3200400" marR="0" lvl="6"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L="3657600" marR="0" lvl="7"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L="4114800" marR="0" lvl="8"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marL="0" indent="0">
              <a:lnSpc>
                <a:spcPct val="150000"/>
              </a:lnSpc>
              <a:buSzTx/>
              <a:defRPr sz="2000"/>
            </a:pPr>
            <a:r>
              <a:rPr lang="es-ES" sz="1400" dirty="0"/>
              <a:t>Dra. Xiomara Vega Cruz </a:t>
            </a:r>
            <a:br>
              <a:rPr lang="es-ES" sz="1400" dirty="0"/>
            </a:br>
            <a:r>
              <a:rPr lang="es-ES" sz="1400" b="1" dirty="0"/>
              <a:t>Dirección de Regulación Productos de Interés Sanitario </a:t>
            </a:r>
            <a:r>
              <a:rPr lang="es-ES" sz="1400" dirty="0"/>
              <a:t>​</a:t>
            </a:r>
            <a:br>
              <a:rPr lang="es-ES" sz="1400" dirty="0"/>
            </a:br>
            <a:r>
              <a:rPr lang="es-ES" sz="1400" b="1" dirty="0"/>
              <a:t>29 de Setiembre 2023</a:t>
            </a:r>
          </a:p>
        </p:txBody>
      </p:sp>
    </p:spTree>
    <p:extLst>
      <p:ext uri="{BB962C8B-B14F-4D97-AF65-F5344CB8AC3E}">
        <p14:creationId xmlns:p14="http://schemas.microsoft.com/office/powerpoint/2010/main" val="25936338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2" name="Título 1">
            <a:extLst>
              <a:ext uri="{FF2B5EF4-FFF2-40B4-BE49-F238E27FC236}">
                <a16:creationId xmlns:a16="http://schemas.microsoft.com/office/drawing/2014/main" id="{C48BA623-B74F-641B-1C5C-2C46A8412968}"/>
              </a:ext>
            </a:extLst>
          </p:cNvPr>
          <p:cNvSpPr txBox="1">
            <a:spLocks noGrp="1"/>
          </p:cNvSpPr>
          <p:nvPr>
            <p:ph type="title"/>
          </p:nvPr>
        </p:nvSpPr>
        <p:spPr>
          <a:xfrm>
            <a:off x="524794" y="1249910"/>
            <a:ext cx="8521700" cy="573088"/>
          </a:xfrm>
          <a:prstGeom prst="rect">
            <a:avLst/>
          </a:prstGeom>
        </p:spPr>
        <p:txBody>
          <a:bodyPr>
            <a:noAutofit/>
          </a:bodyPr>
          <a:lstStyle/>
          <a:p>
            <a:pPr algn="ctr">
              <a:defRPr sz="2800" b="1">
                <a:latin typeface="+mj-lt"/>
                <a:ea typeface="+mj-ea"/>
                <a:cs typeface="+mj-cs"/>
                <a:sym typeface="Calibri"/>
              </a:defRPr>
            </a:pPr>
            <a:r>
              <a:rPr sz="2000" dirty="0" err="1"/>
              <a:t>Aprobación</a:t>
            </a:r>
            <a:r>
              <a:rPr sz="2000" dirty="0"/>
              <a:t> de la Agenda para la </a:t>
            </a:r>
            <a:r>
              <a:rPr sz="2000" dirty="0" err="1"/>
              <a:t>Sesión</a:t>
            </a:r>
            <a:r>
              <a:rPr sz="2000" dirty="0"/>
              <a:t> </a:t>
            </a:r>
            <a:r>
              <a:rPr sz="2000" dirty="0" err="1"/>
              <a:t>Ordinaria</a:t>
            </a:r>
            <a:r>
              <a:rPr sz="2000" dirty="0"/>
              <a:t> No. 0</a:t>
            </a:r>
            <a:r>
              <a:rPr lang="es-419" sz="2000" dirty="0"/>
              <a:t>5</a:t>
            </a:r>
            <a:r>
              <a:rPr sz="2000" dirty="0"/>
              <a:t>-2023 </a:t>
            </a:r>
            <a:br>
              <a:rPr sz="2000" dirty="0"/>
            </a:br>
            <a:endParaRPr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1">
            <a:extLst>
              <a:ext uri="{FF2B5EF4-FFF2-40B4-BE49-F238E27FC236}">
                <a16:creationId xmlns:a16="http://schemas.microsoft.com/office/drawing/2014/main" id="{03D7C069-8955-EF2E-D856-FBF2C1901CB3}"/>
              </a:ext>
            </a:extLst>
          </p:cNvPr>
          <p:cNvSpPr txBox="1">
            <a:spLocks noGrp="1"/>
          </p:cNvSpPr>
          <p:nvPr>
            <p:ph type="body" idx="1"/>
          </p:nvPr>
        </p:nvSpPr>
        <p:spPr>
          <a:xfrm>
            <a:off x="396608" y="819238"/>
            <a:ext cx="8521700" cy="36378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806450" indent="-349250" algn="just">
              <a:lnSpc>
                <a:spcPct val="170000"/>
              </a:lnSpc>
              <a:buFont typeface="Wingdings" panose="05000000000000000000" pitchFamily="2" charset="2"/>
              <a:buChar char="Ø"/>
              <a:tabLst>
                <a:tab pos="896938" algn="l"/>
              </a:tabLst>
            </a:pPr>
            <a:r>
              <a:rPr sz="1200" dirty="0"/>
              <a:t>Bienvenida  ​​</a:t>
            </a:r>
          </a:p>
          <a:p>
            <a:pPr marL="806450" indent="-349250" algn="just">
              <a:lnSpc>
                <a:spcPct val="170000"/>
              </a:lnSpc>
              <a:buFont typeface="Wingdings" panose="05000000000000000000" pitchFamily="2" charset="2"/>
              <a:buChar char="Ø"/>
              <a:tabLst>
                <a:tab pos="896938" algn="l"/>
              </a:tabLst>
            </a:pPr>
            <a:r>
              <a:rPr lang="es-CR" sz="1200" dirty="0"/>
              <a:t>Capítulo</a:t>
            </a:r>
            <a:r>
              <a:rPr sz="1200" dirty="0"/>
              <a:t> I. </a:t>
            </a:r>
            <a:r>
              <a:rPr lang="es-CR" sz="1200" dirty="0"/>
              <a:t>Presentación</a:t>
            </a:r>
            <a:r>
              <a:rPr sz="1200" dirty="0"/>
              <a:t> y co</a:t>
            </a:r>
            <a:r>
              <a:rPr lang="es-CR" sz="1200" dirty="0" err="1"/>
              <a:t>mprobación</a:t>
            </a:r>
            <a:r>
              <a:rPr sz="1200" dirty="0"/>
              <a:t> del </a:t>
            </a:r>
            <a:r>
              <a:rPr sz="1200" dirty="0" err="1"/>
              <a:t>Quórum</a:t>
            </a:r>
            <a:endParaRPr sz="1200" dirty="0"/>
          </a:p>
          <a:p>
            <a:pPr marL="806450" indent="-349250" algn="just">
              <a:lnSpc>
                <a:spcPct val="170000"/>
              </a:lnSpc>
              <a:buFont typeface="Wingdings" panose="05000000000000000000" pitchFamily="2" charset="2"/>
              <a:buChar char="Ø"/>
              <a:tabLst>
                <a:tab pos="896938" algn="l"/>
              </a:tabLst>
            </a:pPr>
            <a:r>
              <a:rPr lang="es-CR" sz="1200" dirty="0"/>
              <a:t>Capítulo</a:t>
            </a:r>
            <a:r>
              <a:rPr sz="1200" dirty="0"/>
              <a:t> II: </a:t>
            </a:r>
            <a:r>
              <a:rPr lang="es-CR" sz="1200" dirty="0"/>
              <a:t>Aprobación</a:t>
            </a:r>
            <a:r>
              <a:rPr sz="1200" dirty="0"/>
              <a:t> de la Agenda para la </a:t>
            </a:r>
            <a:r>
              <a:rPr lang="es-CR" sz="1200" dirty="0"/>
              <a:t>Sesión</a:t>
            </a:r>
            <a:r>
              <a:rPr sz="1200" dirty="0"/>
              <a:t> </a:t>
            </a:r>
            <a:r>
              <a:rPr sz="1200" dirty="0" err="1"/>
              <a:t>Ordinaria</a:t>
            </a:r>
            <a:r>
              <a:rPr sz="1200" dirty="0"/>
              <a:t> No. 0</a:t>
            </a:r>
            <a:r>
              <a:rPr lang="es-419" sz="1200" dirty="0"/>
              <a:t>5</a:t>
            </a:r>
            <a:r>
              <a:rPr sz="1200" dirty="0"/>
              <a:t>-2023 </a:t>
            </a:r>
          </a:p>
          <a:p>
            <a:pPr marL="806450" indent="-349250" algn="just">
              <a:lnSpc>
                <a:spcPct val="170000"/>
              </a:lnSpc>
              <a:buFont typeface="Wingdings" panose="05000000000000000000" pitchFamily="2" charset="2"/>
              <a:buChar char="Ø"/>
              <a:tabLst>
                <a:tab pos="896938" algn="l"/>
              </a:tabLst>
            </a:pPr>
            <a:r>
              <a:rPr sz="1200" dirty="0" err="1"/>
              <a:t>Capítulo</a:t>
            </a:r>
            <a:r>
              <a:rPr sz="1200" dirty="0"/>
              <a:t> III:  </a:t>
            </a:r>
            <a:r>
              <a:rPr lang="es-419" sz="1200" dirty="0"/>
              <a:t>Aprobación del acta de la Sesión 04-2023</a:t>
            </a:r>
          </a:p>
          <a:p>
            <a:pPr marL="806450" indent="-349250" algn="just">
              <a:lnSpc>
                <a:spcPct val="170000"/>
              </a:lnSpc>
              <a:buFont typeface="Wingdings" panose="05000000000000000000" pitchFamily="2" charset="2"/>
              <a:buChar char="Ø"/>
              <a:tabLst>
                <a:tab pos="896938" algn="l"/>
              </a:tabLst>
            </a:pPr>
            <a:r>
              <a:rPr lang="es-419" sz="1200" dirty="0"/>
              <a:t>Capítulo IV. Seguimiento de compromisos adquiridos en la  sesión 04- 2023</a:t>
            </a:r>
          </a:p>
          <a:p>
            <a:pPr marL="806450" indent="-349250" algn="just">
              <a:lnSpc>
                <a:spcPct val="170000"/>
              </a:lnSpc>
              <a:buFont typeface="Wingdings" panose="05000000000000000000" pitchFamily="2" charset="2"/>
              <a:buChar char="Ø"/>
              <a:tabLst>
                <a:tab pos="896938" algn="l"/>
              </a:tabLst>
            </a:pPr>
            <a:r>
              <a:rPr lang="es-CR" sz="1200" dirty="0"/>
              <a:t>Capítulo V. Caracterización de SINOVAC. Dr. Roberto Arroba Tijerino</a:t>
            </a:r>
            <a:endParaRPr lang="es-419" sz="1200" dirty="0"/>
          </a:p>
          <a:p>
            <a:pPr marL="806450" indent="-349250" algn="just">
              <a:lnSpc>
                <a:spcPct val="170000"/>
              </a:lnSpc>
              <a:buFont typeface="Wingdings" panose="05000000000000000000" pitchFamily="2" charset="2"/>
              <a:buChar char="Ø"/>
              <a:tabLst>
                <a:tab pos="896938" algn="l"/>
              </a:tabLst>
            </a:pPr>
            <a:r>
              <a:rPr sz="1200" dirty="0" err="1"/>
              <a:t>Capítulo</a:t>
            </a:r>
            <a:r>
              <a:rPr sz="1200" dirty="0"/>
              <a:t> V</a:t>
            </a:r>
            <a:r>
              <a:rPr lang="es-CR" sz="1200" dirty="0"/>
              <a:t>I</a:t>
            </a:r>
            <a:r>
              <a:rPr sz="1200" dirty="0"/>
              <a:t>.  </a:t>
            </a:r>
            <a:r>
              <a:rPr sz="1200" dirty="0" err="1"/>
              <a:t>Comentarios</a:t>
            </a:r>
            <a:r>
              <a:rPr sz="1200" dirty="0"/>
              <a:t> a</a:t>
            </a:r>
            <a:r>
              <a:rPr lang="es-419" sz="1200" dirty="0"/>
              <a:t>l</a:t>
            </a:r>
            <a:r>
              <a:rPr sz="1200" dirty="0"/>
              <a:t> </a:t>
            </a:r>
            <a:r>
              <a:rPr sz="1200" dirty="0" err="1"/>
              <a:t>oficio</a:t>
            </a:r>
            <a:r>
              <a:rPr sz="1200" dirty="0"/>
              <a:t> MS-DRPIS-</a:t>
            </a:r>
            <a:r>
              <a:rPr lang="es-419" sz="1200" dirty="0"/>
              <a:t>UNC</a:t>
            </a:r>
            <a:r>
              <a:rPr sz="1200" dirty="0"/>
              <a:t>-</a:t>
            </a:r>
            <a:r>
              <a:rPr lang="es-CR" sz="1200" dirty="0"/>
              <a:t>2310</a:t>
            </a:r>
            <a:r>
              <a:rPr sz="1200" dirty="0"/>
              <a:t>-2023 </a:t>
            </a:r>
            <a:r>
              <a:rPr lang="es-419" sz="1200" dirty="0"/>
              <a:t>Estatus de la Reglamentación en Proceso, Finalizada, y aquella que ya está publicada. </a:t>
            </a:r>
            <a:endParaRPr sz="1200" dirty="0"/>
          </a:p>
          <a:p>
            <a:pPr marL="806450" indent="-349250" algn="just">
              <a:lnSpc>
                <a:spcPct val="170000"/>
              </a:lnSpc>
              <a:buFont typeface="Wingdings" panose="05000000000000000000" pitchFamily="2" charset="2"/>
              <a:buChar char="Ø"/>
              <a:tabLst>
                <a:tab pos="896938" algn="l"/>
              </a:tabLst>
            </a:pPr>
            <a:r>
              <a:rPr sz="1200" dirty="0" err="1"/>
              <a:t>Capítulo</a:t>
            </a:r>
            <a:r>
              <a:rPr sz="1200" dirty="0"/>
              <a:t> V</a:t>
            </a:r>
            <a:r>
              <a:rPr lang="es-419" sz="1200" dirty="0"/>
              <a:t>II</a:t>
            </a:r>
            <a:r>
              <a:rPr sz="1200" dirty="0"/>
              <a:t>:  </a:t>
            </a:r>
            <a:r>
              <a:rPr lang="es-ES" sz="1200" dirty="0"/>
              <a:t>Comentarios al oficio MS-DRPIS-UR-2367-2023 tiempos de atención de trámites</a:t>
            </a:r>
          </a:p>
          <a:p>
            <a:pPr marL="806450" indent="-349250" algn="just">
              <a:lnSpc>
                <a:spcPct val="170000"/>
              </a:lnSpc>
              <a:buFont typeface="Wingdings" panose="05000000000000000000" pitchFamily="2" charset="2"/>
              <a:buChar char="Ø"/>
              <a:tabLst>
                <a:tab pos="896938" algn="l"/>
              </a:tabLst>
            </a:pPr>
            <a:r>
              <a:rPr sz="1200" dirty="0" err="1"/>
              <a:t>Asuntos</a:t>
            </a:r>
            <a:r>
              <a:rPr sz="1200" dirty="0"/>
              <a:t> </a:t>
            </a:r>
            <a:r>
              <a:rPr sz="1200" dirty="0" err="1"/>
              <a:t>varios</a:t>
            </a:r>
            <a:r>
              <a:rPr sz="1200" dirty="0"/>
              <a:t>. ​​</a:t>
            </a:r>
          </a:p>
          <a:p>
            <a:pPr marL="806450" indent="-349250" algn="just">
              <a:lnSpc>
                <a:spcPct val="170000"/>
              </a:lnSpc>
              <a:buFont typeface="Wingdings" panose="05000000000000000000" pitchFamily="2" charset="2"/>
              <a:buChar char="Ø"/>
              <a:tabLst>
                <a:tab pos="896938" algn="l"/>
              </a:tabLst>
            </a:pPr>
            <a:r>
              <a:rPr sz="1200" dirty="0"/>
              <a:t>    1. Fecha </a:t>
            </a:r>
            <a:r>
              <a:rPr lang="es-CR" sz="1200" dirty="0"/>
              <a:t>próxima</a:t>
            </a:r>
            <a:r>
              <a:rPr sz="1200" dirty="0"/>
              <a:t> </a:t>
            </a:r>
            <a:r>
              <a:rPr sz="1200" dirty="0" err="1"/>
              <a:t>reunión</a:t>
            </a:r>
            <a:r>
              <a:rPr sz="1200" dirty="0"/>
              <a:t> </a:t>
            </a:r>
            <a:r>
              <a:rPr lang="es-419" sz="1200" dirty="0"/>
              <a:t> 27</a:t>
            </a:r>
            <a:r>
              <a:rPr sz="1200" dirty="0"/>
              <a:t> de </a:t>
            </a:r>
            <a:r>
              <a:rPr lang="es-419" sz="1200" dirty="0"/>
              <a:t>Octubre</a:t>
            </a:r>
            <a:endParaRPr sz="1200" dirty="0"/>
          </a:p>
        </p:txBody>
      </p:sp>
    </p:spTree>
    <p:extLst>
      <p:ext uri="{BB962C8B-B14F-4D97-AF65-F5344CB8AC3E}">
        <p14:creationId xmlns:p14="http://schemas.microsoft.com/office/powerpoint/2010/main" val="952015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4C0415-A0A6-A1C2-D103-3D0B8E7DA65E}"/>
              </a:ext>
            </a:extLst>
          </p:cNvPr>
          <p:cNvSpPr>
            <a:spLocks noGrp="1"/>
          </p:cNvSpPr>
          <p:nvPr>
            <p:ph type="title"/>
          </p:nvPr>
        </p:nvSpPr>
        <p:spPr>
          <a:xfrm>
            <a:off x="1343673" y="1691119"/>
            <a:ext cx="6456653" cy="572700"/>
          </a:xfrm>
        </p:spPr>
        <p:txBody>
          <a:bodyPr>
            <a:normAutofit fontScale="90000"/>
          </a:bodyPr>
          <a:lstStyle/>
          <a:p>
            <a:r>
              <a:rPr lang="es-ES" b="1" dirty="0"/>
              <a:t>Aprobación del acta de la Sesión 04-2023</a:t>
            </a:r>
            <a:endParaRPr lang="es-CR" b="1" dirty="0"/>
          </a:p>
        </p:txBody>
      </p:sp>
    </p:spTree>
    <p:extLst>
      <p:ext uri="{BB962C8B-B14F-4D97-AF65-F5344CB8AC3E}">
        <p14:creationId xmlns:p14="http://schemas.microsoft.com/office/powerpoint/2010/main" val="3189197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480961A5-9099-C252-5A58-94B29CCD7C5E}"/>
              </a:ext>
            </a:extLst>
          </p:cNvPr>
          <p:cNvSpPr>
            <a:spLocks noGrp="1"/>
          </p:cNvSpPr>
          <p:nvPr>
            <p:ph type="title"/>
          </p:nvPr>
        </p:nvSpPr>
        <p:spPr>
          <a:xfrm>
            <a:off x="427691" y="1663700"/>
            <a:ext cx="8521700" cy="573088"/>
          </a:xfrm>
        </p:spPr>
        <p:txBody>
          <a:bodyPr>
            <a:noAutofit/>
          </a:bodyPr>
          <a:lstStyle/>
          <a:p>
            <a:pPr algn="ctr"/>
            <a:r>
              <a:rPr lang="es-ES" sz="2400" b="1" dirty="0">
                <a:latin typeface="+mj-lt"/>
                <a:ea typeface="+mj-ea"/>
                <a:cs typeface="+mj-cs"/>
              </a:rPr>
              <a:t>Seguimiento de compromisos adquiridos en la sesión 04- 2023</a:t>
            </a:r>
            <a:endParaRPr lang="es-CR" sz="2400" dirty="0"/>
          </a:p>
        </p:txBody>
      </p:sp>
      <p:sp>
        <p:nvSpPr>
          <p:cNvPr id="7" name="Marcador de texto 6">
            <a:extLst>
              <a:ext uri="{FF2B5EF4-FFF2-40B4-BE49-F238E27FC236}">
                <a16:creationId xmlns:a16="http://schemas.microsoft.com/office/drawing/2014/main" id="{4B3A32D4-2855-7A4D-CAE9-C675CAFBF03B}"/>
              </a:ext>
            </a:extLst>
          </p:cNvPr>
          <p:cNvSpPr>
            <a:spLocks noGrp="1"/>
          </p:cNvSpPr>
          <p:nvPr>
            <p:ph type="body" idx="1"/>
          </p:nvPr>
        </p:nvSpPr>
        <p:spPr>
          <a:xfrm>
            <a:off x="427691" y="1198513"/>
            <a:ext cx="8520600" cy="3416400"/>
          </a:xfrm>
        </p:spPr>
        <p:txBody>
          <a:bodyPr/>
          <a:lstStyle/>
          <a:p>
            <a:pPr marL="114300" indent="0" algn="ctr">
              <a:buNone/>
            </a:pPr>
            <a:endParaRPr lang="es-CR" dirty="0"/>
          </a:p>
        </p:txBody>
      </p:sp>
    </p:spTree>
    <p:extLst>
      <p:ext uri="{BB962C8B-B14F-4D97-AF65-F5344CB8AC3E}">
        <p14:creationId xmlns:p14="http://schemas.microsoft.com/office/powerpoint/2010/main" val="3393037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D7F29C37-E4EB-F7EB-32C9-5A2E07715890}"/>
              </a:ext>
            </a:extLst>
          </p:cNvPr>
          <p:cNvSpPr>
            <a:spLocks noGrp="1"/>
          </p:cNvSpPr>
          <p:nvPr>
            <p:ph type="body" idx="1"/>
          </p:nvPr>
        </p:nvSpPr>
        <p:spPr>
          <a:xfrm>
            <a:off x="609600" y="2151529"/>
            <a:ext cx="8222700" cy="2417346"/>
          </a:xfrm>
        </p:spPr>
        <p:txBody>
          <a:bodyPr>
            <a:normAutofit/>
          </a:bodyPr>
          <a:lstStyle/>
          <a:p>
            <a:endParaRPr lang="es-CR" sz="2500" dirty="0">
              <a:solidFill>
                <a:schemeClr val="dk1"/>
              </a:solidFill>
            </a:endParaRPr>
          </a:p>
        </p:txBody>
      </p:sp>
      <p:graphicFrame>
        <p:nvGraphicFramePr>
          <p:cNvPr id="4" name="Tabla 3">
            <a:extLst>
              <a:ext uri="{FF2B5EF4-FFF2-40B4-BE49-F238E27FC236}">
                <a16:creationId xmlns:a16="http://schemas.microsoft.com/office/drawing/2014/main" id="{2647F258-96A8-B6C0-A1EF-D1A275C903AB}"/>
              </a:ext>
            </a:extLst>
          </p:cNvPr>
          <p:cNvGraphicFramePr>
            <a:graphicFrameLocks noGrp="1"/>
          </p:cNvGraphicFramePr>
          <p:nvPr>
            <p:extLst>
              <p:ext uri="{D42A27DB-BD31-4B8C-83A1-F6EECF244321}">
                <p14:modId xmlns:p14="http://schemas.microsoft.com/office/powerpoint/2010/main" val="1883776874"/>
              </p:ext>
            </p:extLst>
          </p:nvPr>
        </p:nvGraphicFramePr>
        <p:xfrm>
          <a:off x="0" y="0"/>
          <a:ext cx="9144000" cy="5295897"/>
        </p:xfrm>
        <a:graphic>
          <a:graphicData uri="http://schemas.openxmlformats.org/drawingml/2006/table">
            <a:tbl>
              <a:tblPr>
                <a:tableStyleId>{5C22544A-7EE6-4342-B048-85BDC9FD1C3A}</a:tableStyleId>
              </a:tblPr>
              <a:tblGrid>
                <a:gridCol w="365760">
                  <a:extLst>
                    <a:ext uri="{9D8B030D-6E8A-4147-A177-3AD203B41FA5}">
                      <a16:colId xmlns:a16="http://schemas.microsoft.com/office/drawing/2014/main" val="874117636"/>
                    </a:ext>
                  </a:extLst>
                </a:gridCol>
                <a:gridCol w="2216075">
                  <a:extLst>
                    <a:ext uri="{9D8B030D-6E8A-4147-A177-3AD203B41FA5}">
                      <a16:colId xmlns:a16="http://schemas.microsoft.com/office/drawing/2014/main" val="4285459429"/>
                    </a:ext>
                  </a:extLst>
                </a:gridCol>
                <a:gridCol w="1048871">
                  <a:extLst>
                    <a:ext uri="{9D8B030D-6E8A-4147-A177-3AD203B41FA5}">
                      <a16:colId xmlns:a16="http://schemas.microsoft.com/office/drawing/2014/main" val="3960556979"/>
                    </a:ext>
                  </a:extLst>
                </a:gridCol>
                <a:gridCol w="753035">
                  <a:extLst>
                    <a:ext uri="{9D8B030D-6E8A-4147-A177-3AD203B41FA5}">
                      <a16:colId xmlns:a16="http://schemas.microsoft.com/office/drawing/2014/main" val="1500551688"/>
                    </a:ext>
                  </a:extLst>
                </a:gridCol>
                <a:gridCol w="610847">
                  <a:extLst>
                    <a:ext uri="{9D8B030D-6E8A-4147-A177-3AD203B41FA5}">
                      <a16:colId xmlns:a16="http://schemas.microsoft.com/office/drawing/2014/main" val="310332667"/>
                    </a:ext>
                  </a:extLst>
                </a:gridCol>
                <a:gridCol w="4149412">
                  <a:extLst>
                    <a:ext uri="{9D8B030D-6E8A-4147-A177-3AD203B41FA5}">
                      <a16:colId xmlns:a16="http://schemas.microsoft.com/office/drawing/2014/main" val="2993278122"/>
                    </a:ext>
                  </a:extLst>
                </a:gridCol>
              </a:tblGrid>
              <a:tr h="421916">
                <a:tc>
                  <a:txBody>
                    <a:bodyPr/>
                    <a:lstStyle/>
                    <a:p>
                      <a:pPr algn="l" fontAlgn="b"/>
                      <a:endParaRPr lang="es-CR" sz="800" b="1" i="0" u="none" strike="noStrike" baseline="0" dirty="0">
                        <a:solidFill>
                          <a:schemeClr val="tx1"/>
                        </a:solidFill>
                        <a:effectLst/>
                        <a:latin typeface="+mn-lt"/>
                      </a:endParaRPr>
                    </a:p>
                  </a:txBody>
                  <a:tcPr marL="4916" marR="4916" marT="4916" marB="0" anchor="b">
                    <a:solidFill>
                      <a:schemeClr val="accent1">
                        <a:lumMod val="40000"/>
                        <a:lumOff val="60000"/>
                      </a:schemeClr>
                    </a:solidFill>
                  </a:tcPr>
                </a:tc>
                <a:tc>
                  <a:txBody>
                    <a:bodyPr/>
                    <a:lstStyle/>
                    <a:p>
                      <a:pPr algn="ctr" fontAlgn="ctr"/>
                      <a:r>
                        <a:rPr lang="es-CR" sz="800" b="1" u="none" strike="noStrike" baseline="0" dirty="0">
                          <a:solidFill>
                            <a:schemeClr val="tx1"/>
                          </a:solidFill>
                          <a:effectLst/>
                          <a:latin typeface="+mn-lt"/>
                        </a:rPr>
                        <a:t>Acciones</a:t>
                      </a:r>
                      <a:endParaRPr lang="es-CR" sz="800" b="1" i="0" u="none" strike="noStrike" baseline="0" dirty="0">
                        <a:solidFill>
                          <a:schemeClr val="tx1"/>
                        </a:solidFill>
                        <a:effectLst/>
                        <a:latin typeface="+mn-lt"/>
                      </a:endParaRPr>
                    </a:p>
                  </a:txBody>
                  <a:tcPr marL="4916" marR="4916" marT="4916" marB="0" anchor="ctr">
                    <a:solidFill>
                      <a:schemeClr val="accent1">
                        <a:lumMod val="40000"/>
                        <a:lumOff val="60000"/>
                      </a:schemeClr>
                    </a:solidFill>
                  </a:tcPr>
                </a:tc>
                <a:tc>
                  <a:txBody>
                    <a:bodyPr/>
                    <a:lstStyle/>
                    <a:p>
                      <a:pPr algn="ctr" fontAlgn="ctr"/>
                      <a:r>
                        <a:rPr lang="es-CR" sz="800" b="1" u="none" strike="noStrike" baseline="0" dirty="0">
                          <a:solidFill>
                            <a:schemeClr val="tx1"/>
                          </a:solidFill>
                          <a:effectLst/>
                          <a:latin typeface="+mn-lt"/>
                        </a:rPr>
                        <a:t>Responsable</a:t>
                      </a:r>
                      <a:endParaRPr lang="es-CR" sz="800" b="1" i="0" u="none" strike="noStrike" baseline="0" dirty="0">
                        <a:solidFill>
                          <a:schemeClr val="tx1"/>
                        </a:solidFill>
                        <a:effectLst/>
                        <a:latin typeface="+mn-lt"/>
                      </a:endParaRPr>
                    </a:p>
                  </a:txBody>
                  <a:tcPr marL="4916" marR="4916" marT="4916" marB="0" anchor="ctr">
                    <a:solidFill>
                      <a:schemeClr val="accent1">
                        <a:lumMod val="40000"/>
                        <a:lumOff val="60000"/>
                      </a:schemeClr>
                    </a:solidFill>
                  </a:tcPr>
                </a:tc>
                <a:tc>
                  <a:txBody>
                    <a:bodyPr/>
                    <a:lstStyle/>
                    <a:p>
                      <a:pPr algn="ctr" fontAlgn="ctr"/>
                      <a:r>
                        <a:rPr lang="es-CR" sz="800" b="1" u="none" strike="noStrike" baseline="0" dirty="0">
                          <a:solidFill>
                            <a:schemeClr val="tx1"/>
                          </a:solidFill>
                          <a:effectLst/>
                          <a:latin typeface="+mn-lt"/>
                        </a:rPr>
                        <a:t>Fecha estimada</a:t>
                      </a:r>
                      <a:endParaRPr lang="es-CR" sz="800" b="1" i="0" u="none" strike="noStrike" baseline="0" dirty="0">
                        <a:solidFill>
                          <a:schemeClr val="tx1"/>
                        </a:solidFill>
                        <a:effectLst/>
                        <a:latin typeface="+mn-lt"/>
                      </a:endParaRPr>
                    </a:p>
                  </a:txBody>
                  <a:tcPr marL="4916" marR="4916" marT="4916" marB="0" anchor="ctr">
                    <a:solidFill>
                      <a:schemeClr val="accent1">
                        <a:lumMod val="40000"/>
                        <a:lumOff val="60000"/>
                      </a:schemeClr>
                    </a:solidFill>
                  </a:tcPr>
                </a:tc>
                <a:tc>
                  <a:txBody>
                    <a:bodyPr/>
                    <a:lstStyle/>
                    <a:p>
                      <a:pPr algn="ctr" fontAlgn="ctr"/>
                      <a:r>
                        <a:rPr lang="es-CR" sz="800" b="1" u="none" strike="noStrike" baseline="0" dirty="0">
                          <a:solidFill>
                            <a:schemeClr val="tx1"/>
                          </a:solidFill>
                          <a:effectLst/>
                          <a:latin typeface="+mn-lt"/>
                        </a:rPr>
                        <a:t>Estatus</a:t>
                      </a:r>
                      <a:endParaRPr lang="es-CR" sz="800" b="1" i="0" u="none" strike="noStrike" baseline="0" dirty="0">
                        <a:solidFill>
                          <a:schemeClr val="tx1"/>
                        </a:solidFill>
                        <a:effectLst/>
                        <a:latin typeface="+mn-lt"/>
                      </a:endParaRPr>
                    </a:p>
                  </a:txBody>
                  <a:tcPr marL="4916" marR="4916" marT="4916" marB="0" anchor="ctr">
                    <a:solidFill>
                      <a:schemeClr val="accent1">
                        <a:lumMod val="40000"/>
                        <a:lumOff val="60000"/>
                      </a:schemeClr>
                    </a:solidFill>
                  </a:tcPr>
                </a:tc>
                <a:tc>
                  <a:txBody>
                    <a:bodyPr/>
                    <a:lstStyle/>
                    <a:p>
                      <a:pPr algn="ctr" fontAlgn="ctr"/>
                      <a:r>
                        <a:rPr lang="es-CR" sz="800" b="1" u="none" strike="noStrike" baseline="0" dirty="0">
                          <a:solidFill>
                            <a:schemeClr val="tx1"/>
                          </a:solidFill>
                          <a:effectLst/>
                          <a:latin typeface="+mn-lt"/>
                        </a:rPr>
                        <a:t>Comentarios</a:t>
                      </a:r>
                      <a:endParaRPr lang="es-CR" sz="800" b="1" i="0" u="none" strike="noStrike" baseline="0" dirty="0">
                        <a:solidFill>
                          <a:schemeClr val="tx1"/>
                        </a:solidFill>
                        <a:effectLst/>
                        <a:latin typeface="+mn-lt"/>
                      </a:endParaRPr>
                    </a:p>
                  </a:txBody>
                  <a:tcPr marL="4916" marR="4916" marT="4916" marB="0" anchor="ctr">
                    <a:solidFill>
                      <a:schemeClr val="accent1">
                        <a:lumMod val="40000"/>
                        <a:lumOff val="60000"/>
                      </a:schemeClr>
                    </a:solidFill>
                  </a:tcPr>
                </a:tc>
                <a:extLst>
                  <a:ext uri="{0D108BD9-81ED-4DB2-BD59-A6C34878D82A}">
                    <a16:rowId xmlns:a16="http://schemas.microsoft.com/office/drawing/2014/main" val="2090211257"/>
                  </a:ext>
                </a:extLst>
              </a:tr>
              <a:tr h="647593">
                <a:tc>
                  <a:txBody>
                    <a:bodyPr/>
                    <a:lstStyle/>
                    <a:p>
                      <a:pPr algn="just" fontAlgn="t"/>
                      <a:r>
                        <a:rPr lang="es-CR" sz="800" u="none" strike="noStrike">
                          <a:effectLst/>
                          <a:latin typeface="+mn-lt"/>
                        </a:rPr>
                        <a:t>1</a:t>
                      </a:r>
                      <a:endParaRPr lang="es-CR" sz="800" b="1" i="0" u="none" strike="noStrike">
                        <a:effectLst/>
                        <a:latin typeface="+mn-lt"/>
                      </a:endParaRPr>
                    </a:p>
                  </a:txBody>
                  <a:tcPr marL="4916" marR="4916" marT="4916" marB="0"/>
                </a:tc>
                <a:tc>
                  <a:txBody>
                    <a:bodyPr/>
                    <a:lstStyle/>
                    <a:p>
                      <a:pPr algn="just" fontAlgn="t"/>
                      <a:r>
                        <a:rPr lang="es-ES" sz="800" u="none" strike="noStrike" dirty="0">
                          <a:effectLst/>
                          <a:latin typeface="+mn-lt"/>
                        </a:rPr>
                        <a:t>Solicitar a las  cámaras hacer una propuesta sobre un módulo de capacitación y que se presente al Ministerio de Salud, para incluir los contenidos de mejora sobre el proceso de lo que es la tramitación de los de los registros  </a:t>
                      </a:r>
                      <a:endParaRPr lang="es-ES" sz="800" b="0" i="0" u="none" strike="noStrike" dirty="0">
                        <a:effectLst/>
                        <a:latin typeface="+mn-lt"/>
                      </a:endParaRPr>
                    </a:p>
                  </a:txBody>
                  <a:tcPr marL="4916" marR="4916" marT="4916" marB="0"/>
                </a:tc>
                <a:tc>
                  <a:txBody>
                    <a:bodyPr/>
                    <a:lstStyle/>
                    <a:p>
                      <a:pPr algn="ctr" fontAlgn="t"/>
                      <a:r>
                        <a:rPr lang="es-CR" sz="800" u="none" strike="noStrike" dirty="0">
                          <a:effectLst/>
                          <a:latin typeface="+mn-lt"/>
                        </a:rPr>
                        <a:t>Ing. Allan Mora Vargas</a:t>
                      </a:r>
                      <a:endParaRPr lang="es-CR" sz="800" b="0" i="0" u="none" strike="noStrike" dirty="0">
                        <a:effectLst/>
                        <a:latin typeface="+mn-lt"/>
                      </a:endParaRPr>
                    </a:p>
                  </a:txBody>
                  <a:tcPr marL="4916" marR="4916" marT="4916" marB="0"/>
                </a:tc>
                <a:tc>
                  <a:txBody>
                    <a:bodyPr/>
                    <a:lstStyle/>
                    <a:p>
                      <a:pPr algn="ctr" fontAlgn="t"/>
                      <a:r>
                        <a:rPr lang="es-CR" sz="800" u="none" strike="noStrike" dirty="0">
                          <a:effectLst/>
                          <a:latin typeface="+mn-lt"/>
                        </a:rPr>
                        <a:t>25/08/2023</a:t>
                      </a:r>
                      <a:endParaRPr lang="es-CR" sz="800" b="0" i="0" u="none" strike="noStrike" dirty="0">
                        <a:effectLst/>
                        <a:latin typeface="+mn-lt"/>
                      </a:endParaRPr>
                    </a:p>
                  </a:txBody>
                  <a:tcPr marL="4916" marR="4916" marT="4916" marB="0"/>
                </a:tc>
                <a:tc>
                  <a:txBody>
                    <a:bodyPr/>
                    <a:lstStyle/>
                    <a:p>
                      <a:pPr algn="ctr" fontAlgn="t"/>
                      <a:r>
                        <a:rPr lang="es-CR" sz="800" u="none" strike="noStrike" dirty="0">
                          <a:effectLst/>
                          <a:latin typeface="+mn-lt"/>
                        </a:rPr>
                        <a:t>Finalizado</a:t>
                      </a:r>
                      <a:endParaRPr lang="es-CR" sz="800" b="0" i="0" u="none" strike="noStrike" dirty="0">
                        <a:effectLst/>
                        <a:latin typeface="+mn-lt"/>
                      </a:endParaRPr>
                    </a:p>
                  </a:txBody>
                  <a:tcPr marL="4916" marR="4916" marT="4916" marB="0"/>
                </a:tc>
                <a:tc>
                  <a:txBody>
                    <a:bodyPr/>
                    <a:lstStyle/>
                    <a:p>
                      <a:pPr algn="just" fontAlgn="t"/>
                      <a:r>
                        <a:rPr lang="es-ES" sz="800" u="none" strike="noStrike" dirty="0">
                          <a:effectLst/>
                          <a:latin typeface="+mn-lt"/>
                        </a:rPr>
                        <a:t>El 25 de agosto se envía oficio MS-DVM-ADM-0219-2023 suscrito por el Ing. Allan Mora Vargas</a:t>
                      </a:r>
                      <a:endParaRPr lang="es-ES" sz="800" b="0" i="0" u="none" strike="noStrike" dirty="0">
                        <a:effectLst/>
                        <a:latin typeface="+mn-lt"/>
                      </a:endParaRPr>
                    </a:p>
                  </a:txBody>
                  <a:tcPr marL="4916" marR="4916" marT="4916" marB="0"/>
                </a:tc>
                <a:extLst>
                  <a:ext uri="{0D108BD9-81ED-4DB2-BD59-A6C34878D82A}">
                    <a16:rowId xmlns:a16="http://schemas.microsoft.com/office/drawing/2014/main" val="1163854845"/>
                  </a:ext>
                </a:extLst>
              </a:tr>
              <a:tr h="863457">
                <a:tc>
                  <a:txBody>
                    <a:bodyPr/>
                    <a:lstStyle/>
                    <a:p>
                      <a:pPr algn="just" fontAlgn="t"/>
                      <a:r>
                        <a:rPr lang="es-CR" sz="800" u="none" strike="noStrike">
                          <a:effectLst/>
                          <a:latin typeface="+mn-lt"/>
                        </a:rPr>
                        <a:t>2</a:t>
                      </a:r>
                      <a:endParaRPr lang="es-CR" sz="800" b="1" i="0" u="none" strike="noStrike">
                        <a:effectLst/>
                        <a:latin typeface="+mn-lt"/>
                      </a:endParaRPr>
                    </a:p>
                  </a:txBody>
                  <a:tcPr marL="4916" marR="4916" marT="4916" marB="0">
                    <a:solidFill>
                      <a:schemeClr val="accent1">
                        <a:lumMod val="40000"/>
                        <a:lumOff val="60000"/>
                      </a:schemeClr>
                    </a:solidFill>
                  </a:tcPr>
                </a:tc>
                <a:tc>
                  <a:txBody>
                    <a:bodyPr/>
                    <a:lstStyle/>
                    <a:p>
                      <a:pPr algn="just" fontAlgn="t"/>
                      <a:r>
                        <a:rPr lang="es-ES" sz="800" u="none" strike="noStrike" dirty="0">
                          <a:effectLst/>
                          <a:latin typeface="+mn-lt"/>
                        </a:rPr>
                        <a:t>Envió de la presentación compartida por la Licda. Dannia Monge Jiménez "Errores de usuarios en el procedimiento para el registro sanitario simplificado por notificación, inscripción sanitaria, reconocimientos de registro, materias primas, control y vigilancia de alimentos procesados.​ Decreto N° 43291-S​ "</a:t>
                      </a:r>
                      <a:endParaRPr lang="es-ES" sz="800" b="0" i="0" u="none" strike="noStrike" dirty="0">
                        <a:effectLst/>
                        <a:latin typeface="+mn-lt"/>
                      </a:endParaRPr>
                    </a:p>
                  </a:txBody>
                  <a:tcPr marL="4916" marR="4916" marT="4916" marB="0">
                    <a:solidFill>
                      <a:schemeClr val="accent1">
                        <a:lumMod val="40000"/>
                        <a:lumOff val="60000"/>
                      </a:schemeClr>
                    </a:solidFill>
                  </a:tcPr>
                </a:tc>
                <a:tc>
                  <a:txBody>
                    <a:bodyPr/>
                    <a:lstStyle/>
                    <a:p>
                      <a:pPr algn="ctr" fontAlgn="b"/>
                      <a:r>
                        <a:rPr lang="es-CR" sz="800" u="none" strike="noStrike" dirty="0">
                          <a:effectLst/>
                          <a:latin typeface="+mn-lt"/>
                        </a:rPr>
                        <a:t>Dra. Priscilla Herrera García </a:t>
                      </a:r>
                      <a:endParaRPr lang="es-CR" sz="800" b="0" i="0" u="none" strike="noStrike" dirty="0">
                        <a:effectLst/>
                        <a:latin typeface="+mn-lt"/>
                      </a:endParaRPr>
                    </a:p>
                  </a:txBody>
                  <a:tcPr marL="4916" marR="4916" marT="4916" marB="0" anchor="b">
                    <a:solidFill>
                      <a:schemeClr val="accent1">
                        <a:lumMod val="40000"/>
                        <a:lumOff val="60000"/>
                      </a:schemeClr>
                    </a:solidFill>
                  </a:tcPr>
                </a:tc>
                <a:tc>
                  <a:txBody>
                    <a:bodyPr/>
                    <a:lstStyle/>
                    <a:p>
                      <a:pPr algn="ctr" fontAlgn="b"/>
                      <a:r>
                        <a:rPr lang="es-CR" sz="800" u="none" strike="noStrike">
                          <a:effectLst/>
                          <a:latin typeface="+mn-lt"/>
                        </a:rPr>
                        <a:t>23 de agosto</a:t>
                      </a:r>
                      <a:endParaRPr lang="es-CR" sz="800" b="0" i="0" u="none" strike="noStrike">
                        <a:effectLst/>
                        <a:latin typeface="+mn-lt"/>
                      </a:endParaRPr>
                    </a:p>
                  </a:txBody>
                  <a:tcPr marL="4916" marR="4916" marT="4916" marB="0" anchor="b">
                    <a:solidFill>
                      <a:schemeClr val="accent1">
                        <a:lumMod val="40000"/>
                        <a:lumOff val="60000"/>
                      </a:schemeClr>
                    </a:solidFill>
                  </a:tcPr>
                </a:tc>
                <a:tc>
                  <a:txBody>
                    <a:bodyPr/>
                    <a:lstStyle/>
                    <a:p>
                      <a:pPr algn="ctr" fontAlgn="b"/>
                      <a:r>
                        <a:rPr lang="es-CR" sz="800" u="none" strike="noStrike" dirty="0">
                          <a:effectLst/>
                          <a:latin typeface="+mn-lt"/>
                        </a:rPr>
                        <a:t>Finalizado</a:t>
                      </a:r>
                      <a:endParaRPr lang="es-CR" sz="800" b="0" i="0" u="none" strike="noStrike" dirty="0">
                        <a:effectLst/>
                        <a:latin typeface="+mn-lt"/>
                      </a:endParaRPr>
                    </a:p>
                  </a:txBody>
                  <a:tcPr marL="4916" marR="4916" marT="4916" marB="0" anchor="b">
                    <a:solidFill>
                      <a:schemeClr val="accent1">
                        <a:lumMod val="40000"/>
                        <a:lumOff val="60000"/>
                      </a:schemeClr>
                    </a:solidFill>
                  </a:tcPr>
                </a:tc>
                <a:tc>
                  <a:txBody>
                    <a:bodyPr/>
                    <a:lstStyle/>
                    <a:p>
                      <a:pPr algn="just" fontAlgn="b"/>
                      <a:r>
                        <a:rPr lang="es-ES" sz="800" u="none" strike="noStrike" dirty="0">
                          <a:effectLst/>
                          <a:latin typeface="+mn-lt"/>
                        </a:rPr>
                        <a:t>Se envía por correo electrónico el 23 de agosto 2023</a:t>
                      </a:r>
                      <a:endParaRPr lang="es-ES" sz="800" b="0" i="0" u="none" strike="noStrike" dirty="0">
                        <a:effectLst/>
                        <a:latin typeface="+mn-lt"/>
                      </a:endParaRPr>
                    </a:p>
                  </a:txBody>
                  <a:tcPr marL="4916" marR="4916" marT="4916" marB="0" anchor="b">
                    <a:solidFill>
                      <a:schemeClr val="accent1">
                        <a:lumMod val="40000"/>
                        <a:lumOff val="60000"/>
                      </a:schemeClr>
                    </a:solidFill>
                  </a:tcPr>
                </a:tc>
                <a:extLst>
                  <a:ext uri="{0D108BD9-81ED-4DB2-BD59-A6C34878D82A}">
                    <a16:rowId xmlns:a16="http://schemas.microsoft.com/office/drawing/2014/main" val="3222363315"/>
                  </a:ext>
                </a:extLst>
              </a:tr>
              <a:tr h="705958">
                <a:tc>
                  <a:txBody>
                    <a:bodyPr/>
                    <a:lstStyle/>
                    <a:p>
                      <a:pPr algn="just" fontAlgn="t"/>
                      <a:r>
                        <a:rPr lang="es-CR" sz="800" u="none" strike="noStrike">
                          <a:effectLst/>
                          <a:latin typeface="+mn-lt"/>
                        </a:rPr>
                        <a:t>3</a:t>
                      </a:r>
                      <a:endParaRPr lang="es-CR" sz="800" b="1" i="0" u="none" strike="noStrike">
                        <a:effectLst/>
                        <a:latin typeface="+mn-lt"/>
                      </a:endParaRPr>
                    </a:p>
                  </a:txBody>
                  <a:tcPr marL="4916" marR="4916" marT="4916" marB="0"/>
                </a:tc>
                <a:tc>
                  <a:txBody>
                    <a:bodyPr/>
                    <a:lstStyle/>
                    <a:p>
                      <a:pPr algn="just" fontAlgn="t"/>
                      <a:r>
                        <a:rPr lang="es-ES" sz="800" u="none" strike="noStrike">
                          <a:effectLst/>
                          <a:latin typeface="+mn-lt"/>
                        </a:rPr>
                        <a:t>Enviar notas a CACECOS a la Cámara de Industrias y ASSIFAN y ASOCORES a fin de que se nombren representantes de acuerdo al perfil adecuado para que formen parte del Comité Técnico Revisión RTCA BPM y calidad Cosméticos</a:t>
                      </a:r>
                      <a:endParaRPr lang="es-ES" sz="800" b="0" i="0" u="none" strike="noStrike">
                        <a:effectLst/>
                        <a:latin typeface="+mn-lt"/>
                      </a:endParaRPr>
                    </a:p>
                  </a:txBody>
                  <a:tcPr marL="4916" marR="4916" marT="4916" marB="0"/>
                </a:tc>
                <a:tc>
                  <a:txBody>
                    <a:bodyPr/>
                    <a:lstStyle/>
                    <a:p>
                      <a:pPr algn="ctr" fontAlgn="t"/>
                      <a:r>
                        <a:rPr lang="es-CR" sz="800" u="none" strike="noStrike" dirty="0">
                          <a:effectLst/>
                          <a:latin typeface="+mn-lt"/>
                        </a:rPr>
                        <a:t>Dra. Diana Víquez Herrera</a:t>
                      </a:r>
                      <a:endParaRPr lang="es-CR" sz="800" b="0" i="0" u="none" strike="noStrike" dirty="0">
                        <a:effectLst/>
                        <a:latin typeface="+mn-lt"/>
                      </a:endParaRPr>
                    </a:p>
                  </a:txBody>
                  <a:tcPr marL="4916" marR="4916" marT="4916" marB="0"/>
                </a:tc>
                <a:tc>
                  <a:txBody>
                    <a:bodyPr/>
                    <a:lstStyle/>
                    <a:p>
                      <a:pPr algn="ctr" fontAlgn="t"/>
                      <a:r>
                        <a:rPr lang="es-CR" sz="800" u="none" strike="noStrike">
                          <a:effectLst/>
                          <a:latin typeface="+mn-lt"/>
                        </a:rPr>
                        <a:t>21 de agosto</a:t>
                      </a:r>
                      <a:endParaRPr lang="es-CR" sz="800" b="0" i="0" u="none" strike="noStrike">
                        <a:effectLst/>
                        <a:latin typeface="+mn-lt"/>
                      </a:endParaRPr>
                    </a:p>
                  </a:txBody>
                  <a:tcPr marL="4916" marR="4916" marT="4916" marB="0"/>
                </a:tc>
                <a:tc>
                  <a:txBody>
                    <a:bodyPr/>
                    <a:lstStyle/>
                    <a:p>
                      <a:pPr algn="ctr" fontAlgn="t"/>
                      <a:r>
                        <a:rPr lang="es-CR" sz="800" u="none" strike="noStrike" dirty="0">
                          <a:effectLst/>
                          <a:latin typeface="+mn-lt"/>
                        </a:rPr>
                        <a:t>Finalizado</a:t>
                      </a:r>
                      <a:endParaRPr lang="es-CR" sz="800" b="0" i="0" u="none" strike="noStrike" dirty="0">
                        <a:effectLst/>
                        <a:latin typeface="+mn-lt"/>
                      </a:endParaRPr>
                    </a:p>
                  </a:txBody>
                  <a:tcPr marL="4916" marR="4916" marT="4916" marB="0"/>
                </a:tc>
                <a:tc>
                  <a:txBody>
                    <a:bodyPr/>
                    <a:lstStyle/>
                    <a:p>
                      <a:pPr algn="just" fontAlgn="t"/>
                      <a:r>
                        <a:rPr lang="es-ES" sz="800" u="none" strike="noStrike">
                          <a:effectLst/>
                          <a:latin typeface="+mn-lt"/>
                        </a:rPr>
                        <a:t>El 21 de agosto se enviá del correo </a:t>
                      </a:r>
                      <a:r>
                        <a:rPr lang="es-ES" sz="800" u="sng" strike="noStrike">
                          <a:effectLst/>
                          <a:latin typeface="+mn-lt"/>
                        </a:rPr>
                        <a:t>unc.correspondencia </a:t>
                      </a:r>
                      <a:r>
                        <a:rPr lang="es-ES" sz="800" u="none" strike="noStrike">
                          <a:effectLst/>
                          <a:latin typeface="+mn-lt"/>
                        </a:rPr>
                        <a:t>las respectivas notas para la conformación del Comité Técnico Nacional para la revisión de los Reglamentos Técnicos Centroamericanos de Buenas Prácticas de Manufactura (BPM) y de Verificaciónde la Calidad de Productos Cosméticos, enviar notas específicamente a CACECOS a la Cámara de Industrias y ASSIFAN y ASOCORES a fin de que se nombres representantes de acuerdo al perfil adecuado para que formen parte del Comité Técnico Revisión RTCA BPM y calidad Cosméticos</a:t>
                      </a:r>
                      <a:endParaRPr lang="es-ES" sz="800" b="0" i="0" u="none" strike="noStrike">
                        <a:effectLst/>
                        <a:latin typeface="+mn-lt"/>
                      </a:endParaRPr>
                    </a:p>
                  </a:txBody>
                  <a:tcPr marL="4916" marR="4916" marT="4916" marB="0"/>
                </a:tc>
                <a:extLst>
                  <a:ext uri="{0D108BD9-81ED-4DB2-BD59-A6C34878D82A}">
                    <a16:rowId xmlns:a16="http://schemas.microsoft.com/office/drawing/2014/main" val="1874353830"/>
                  </a:ext>
                </a:extLst>
              </a:tr>
              <a:tr h="628475">
                <a:tc>
                  <a:txBody>
                    <a:bodyPr/>
                    <a:lstStyle/>
                    <a:p>
                      <a:pPr algn="just" fontAlgn="t"/>
                      <a:r>
                        <a:rPr lang="es-CR" sz="800" u="none" strike="noStrike">
                          <a:effectLst/>
                          <a:latin typeface="+mn-lt"/>
                        </a:rPr>
                        <a:t>4</a:t>
                      </a:r>
                      <a:endParaRPr lang="es-CR" sz="800" b="1" i="0" u="none" strike="noStrike">
                        <a:effectLst/>
                        <a:latin typeface="+mn-lt"/>
                      </a:endParaRPr>
                    </a:p>
                  </a:txBody>
                  <a:tcPr marL="4916" marR="4916" marT="4916" marB="0">
                    <a:solidFill>
                      <a:schemeClr val="accent1">
                        <a:lumMod val="40000"/>
                        <a:lumOff val="60000"/>
                      </a:schemeClr>
                    </a:solidFill>
                  </a:tcPr>
                </a:tc>
                <a:tc>
                  <a:txBody>
                    <a:bodyPr/>
                    <a:lstStyle/>
                    <a:p>
                      <a:pPr algn="just" fontAlgn="t"/>
                      <a:r>
                        <a:rPr lang="es-ES" sz="800" u="none" strike="noStrike">
                          <a:effectLst/>
                          <a:latin typeface="+mn-lt"/>
                        </a:rPr>
                        <a:t>Compatir un machote de la carta poder para los EMB</a:t>
                      </a:r>
                      <a:endParaRPr lang="es-ES" sz="800" b="0" i="0" u="none" strike="noStrike">
                        <a:effectLst/>
                        <a:latin typeface="+mn-lt"/>
                      </a:endParaRPr>
                    </a:p>
                  </a:txBody>
                  <a:tcPr marL="4916" marR="4916" marT="4916" marB="0">
                    <a:solidFill>
                      <a:schemeClr val="accent1">
                        <a:lumMod val="40000"/>
                        <a:lumOff val="60000"/>
                      </a:schemeClr>
                    </a:solidFill>
                  </a:tcPr>
                </a:tc>
                <a:tc>
                  <a:txBody>
                    <a:bodyPr/>
                    <a:lstStyle/>
                    <a:p>
                      <a:pPr algn="ctr" fontAlgn="t"/>
                      <a:r>
                        <a:rPr lang="es-CR" sz="800" u="none" strike="noStrike">
                          <a:effectLst/>
                          <a:latin typeface="+mn-lt"/>
                        </a:rPr>
                        <a:t>Licda. Laura Vargas Sanchez </a:t>
                      </a:r>
                      <a:endParaRPr lang="es-CR" sz="800" b="0" i="0" u="none" strike="noStrike">
                        <a:effectLst/>
                        <a:latin typeface="+mn-lt"/>
                      </a:endParaRPr>
                    </a:p>
                  </a:txBody>
                  <a:tcPr marL="4916" marR="4916" marT="4916" marB="0">
                    <a:solidFill>
                      <a:schemeClr val="accent1">
                        <a:lumMod val="40000"/>
                        <a:lumOff val="60000"/>
                      </a:schemeClr>
                    </a:solidFill>
                  </a:tcPr>
                </a:tc>
                <a:tc>
                  <a:txBody>
                    <a:bodyPr/>
                    <a:lstStyle/>
                    <a:p>
                      <a:pPr algn="ctr" fontAlgn="t"/>
                      <a:r>
                        <a:rPr lang="es-CR" sz="800" u="none" strike="noStrike">
                          <a:effectLst/>
                          <a:latin typeface="+mn-lt"/>
                        </a:rPr>
                        <a:t>28/09/2023</a:t>
                      </a:r>
                      <a:endParaRPr lang="es-CR" sz="800" b="0" i="0" u="none" strike="noStrike">
                        <a:effectLst/>
                        <a:latin typeface="+mn-lt"/>
                      </a:endParaRPr>
                    </a:p>
                  </a:txBody>
                  <a:tcPr marL="4916" marR="4916" marT="4916" marB="0">
                    <a:solidFill>
                      <a:schemeClr val="accent1">
                        <a:lumMod val="40000"/>
                        <a:lumOff val="60000"/>
                      </a:schemeClr>
                    </a:solidFill>
                  </a:tcPr>
                </a:tc>
                <a:tc>
                  <a:txBody>
                    <a:bodyPr/>
                    <a:lstStyle/>
                    <a:p>
                      <a:pPr algn="ctr" fontAlgn="t"/>
                      <a:r>
                        <a:rPr lang="es-CR" sz="800" u="none" strike="noStrike" dirty="0">
                          <a:effectLst/>
                          <a:latin typeface="+mn-lt"/>
                        </a:rPr>
                        <a:t>Finalizado</a:t>
                      </a:r>
                      <a:endParaRPr lang="es-CR" sz="800" b="0" i="0" u="none" strike="noStrike" dirty="0">
                        <a:effectLst/>
                        <a:latin typeface="+mn-lt"/>
                      </a:endParaRPr>
                    </a:p>
                  </a:txBody>
                  <a:tcPr marL="4916" marR="4916" marT="4916" marB="0">
                    <a:solidFill>
                      <a:schemeClr val="accent1">
                        <a:lumMod val="40000"/>
                        <a:lumOff val="60000"/>
                      </a:schemeClr>
                    </a:solidFill>
                  </a:tcPr>
                </a:tc>
                <a:tc>
                  <a:txBody>
                    <a:bodyPr/>
                    <a:lstStyle/>
                    <a:p>
                      <a:pPr algn="just" fontAlgn="t"/>
                      <a:r>
                        <a:rPr lang="es-ES" sz="800" u="none" strike="noStrike" dirty="0">
                          <a:effectLst/>
                          <a:latin typeface="+mn-lt"/>
                        </a:rPr>
                        <a:t>No se considera conveniente que la autoridad emita machotes de poderes, ya que no existe solo un tipo de poder, y los requisitos conforme a la normativa son distintos para cada uno, de manera que las empresas titulares pueden escoger el tipo de poder que más le convenga conforme a su estructura, incluso las de facultades que se delegan por medio del poder, deben ser establecidas por el propio titular. </a:t>
                      </a:r>
                      <a:endParaRPr lang="es-ES" sz="800" b="0" i="0" u="none" strike="noStrike" dirty="0">
                        <a:effectLst/>
                        <a:latin typeface="+mn-lt"/>
                      </a:endParaRPr>
                    </a:p>
                  </a:txBody>
                  <a:tcPr marL="4916" marR="4916" marT="4916" marB="0">
                    <a:solidFill>
                      <a:schemeClr val="accent1">
                        <a:lumMod val="40000"/>
                        <a:lumOff val="60000"/>
                      </a:schemeClr>
                    </a:solidFill>
                  </a:tcPr>
                </a:tc>
                <a:extLst>
                  <a:ext uri="{0D108BD9-81ED-4DB2-BD59-A6C34878D82A}">
                    <a16:rowId xmlns:a16="http://schemas.microsoft.com/office/drawing/2014/main" val="894114281"/>
                  </a:ext>
                </a:extLst>
              </a:tr>
              <a:tr h="467056">
                <a:tc>
                  <a:txBody>
                    <a:bodyPr/>
                    <a:lstStyle/>
                    <a:p>
                      <a:pPr algn="just" fontAlgn="t"/>
                      <a:r>
                        <a:rPr lang="es-CR" sz="800" u="none" strike="noStrike">
                          <a:effectLst/>
                          <a:latin typeface="+mn-lt"/>
                        </a:rPr>
                        <a:t>5</a:t>
                      </a:r>
                      <a:endParaRPr lang="es-CR" sz="800" b="1" i="0" u="none" strike="noStrike">
                        <a:effectLst/>
                        <a:latin typeface="+mn-lt"/>
                      </a:endParaRPr>
                    </a:p>
                  </a:txBody>
                  <a:tcPr marL="4916" marR="4916" marT="4916" marB="0"/>
                </a:tc>
                <a:tc>
                  <a:txBody>
                    <a:bodyPr/>
                    <a:lstStyle/>
                    <a:p>
                      <a:pPr algn="just" fontAlgn="t"/>
                      <a:r>
                        <a:rPr lang="es-ES" sz="800" u="none" strike="noStrike">
                          <a:effectLst/>
                          <a:latin typeface="+mn-lt"/>
                        </a:rPr>
                        <a:t>Enviar a Lineth Fallas listado de prevenciones que emite el Minsa y con algunos errores de regístrelo y programar una sesión de trabajo. </a:t>
                      </a:r>
                      <a:endParaRPr lang="es-ES" sz="800" b="0" i="0" u="none" strike="noStrike">
                        <a:effectLst/>
                        <a:latin typeface="+mn-lt"/>
                      </a:endParaRPr>
                    </a:p>
                  </a:txBody>
                  <a:tcPr marL="4916" marR="4916" marT="4916" marB="0"/>
                </a:tc>
                <a:tc>
                  <a:txBody>
                    <a:bodyPr/>
                    <a:lstStyle/>
                    <a:p>
                      <a:pPr algn="ctr" fontAlgn="t"/>
                      <a:r>
                        <a:rPr lang="es-CR" sz="800" u="none" strike="noStrike" dirty="0">
                          <a:effectLst/>
                          <a:latin typeface="+mn-lt"/>
                        </a:rPr>
                        <a:t>Dra. Andrea Morales Fiesler</a:t>
                      </a:r>
                      <a:endParaRPr lang="es-CR" sz="800" b="0" i="0" u="none" strike="noStrike" dirty="0">
                        <a:effectLst/>
                        <a:latin typeface="+mn-lt"/>
                      </a:endParaRPr>
                    </a:p>
                  </a:txBody>
                  <a:tcPr marL="4916" marR="4916" marT="4916" marB="0"/>
                </a:tc>
                <a:tc>
                  <a:txBody>
                    <a:bodyPr/>
                    <a:lstStyle/>
                    <a:p>
                      <a:pPr algn="ctr" fontAlgn="t"/>
                      <a:r>
                        <a:rPr lang="es-CR" sz="800" u="none" strike="noStrike">
                          <a:effectLst/>
                          <a:latin typeface="+mn-lt"/>
                        </a:rPr>
                        <a:t>22 de agosto</a:t>
                      </a:r>
                      <a:endParaRPr lang="es-CR" sz="800" b="0" i="0" u="none" strike="noStrike">
                        <a:effectLst/>
                        <a:latin typeface="+mn-lt"/>
                      </a:endParaRPr>
                    </a:p>
                  </a:txBody>
                  <a:tcPr marL="4916" marR="4916" marT="4916" marB="0"/>
                </a:tc>
                <a:tc>
                  <a:txBody>
                    <a:bodyPr/>
                    <a:lstStyle/>
                    <a:p>
                      <a:pPr algn="ctr" fontAlgn="t"/>
                      <a:r>
                        <a:rPr lang="es-CR" sz="800" u="none" strike="noStrike" dirty="0">
                          <a:effectLst/>
                          <a:latin typeface="+mn-lt"/>
                        </a:rPr>
                        <a:t>En proceso</a:t>
                      </a:r>
                      <a:endParaRPr lang="es-CR" sz="800" b="0" i="0" u="none" strike="noStrike" dirty="0">
                        <a:effectLst/>
                        <a:latin typeface="+mn-lt"/>
                      </a:endParaRPr>
                    </a:p>
                  </a:txBody>
                  <a:tcPr marL="4916" marR="4916" marT="4916" marB="0"/>
                </a:tc>
                <a:tc>
                  <a:txBody>
                    <a:bodyPr/>
                    <a:lstStyle/>
                    <a:p>
                      <a:pPr algn="just" fontAlgn="b"/>
                      <a:r>
                        <a:rPr lang="es-ES" sz="800" u="none" strike="noStrike" dirty="0">
                          <a:effectLst/>
                          <a:latin typeface="+mn-lt"/>
                        </a:rPr>
                        <a:t>Fue trasladado a la Dra. Morales con el oficio MS-DRPIS-1547-2023. Se está trabajando la respuesta en conjunto.</a:t>
                      </a:r>
                      <a:endParaRPr lang="es-ES" sz="800" b="0" i="0" u="none" strike="noStrike" dirty="0">
                        <a:effectLst/>
                        <a:latin typeface="+mn-lt"/>
                      </a:endParaRPr>
                    </a:p>
                  </a:txBody>
                  <a:tcPr marL="4916" marR="4916" marT="4916" marB="0" anchor="b"/>
                </a:tc>
                <a:extLst>
                  <a:ext uri="{0D108BD9-81ED-4DB2-BD59-A6C34878D82A}">
                    <a16:rowId xmlns:a16="http://schemas.microsoft.com/office/drawing/2014/main" val="2404814721"/>
                  </a:ext>
                </a:extLst>
              </a:tr>
              <a:tr h="676151">
                <a:tc>
                  <a:txBody>
                    <a:bodyPr/>
                    <a:lstStyle/>
                    <a:p>
                      <a:pPr algn="just" fontAlgn="t"/>
                      <a:r>
                        <a:rPr lang="es-CR" sz="800" u="none" strike="noStrike">
                          <a:effectLst/>
                          <a:latin typeface="+mn-lt"/>
                        </a:rPr>
                        <a:t>6</a:t>
                      </a:r>
                      <a:endParaRPr lang="es-CR" sz="800" b="1" i="0" u="none" strike="noStrike">
                        <a:effectLst/>
                        <a:latin typeface="+mn-lt"/>
                      </a:endParaRPr>
                    </a:p>
                  </a:txBody>
                  <a:tcPr marL="4916" marR="4916" marT="4916" marB="0">
                    <a:solidFill>
                      <a:schemeClr val="accent1">
                        <a:lumMod val="40000"/>
                        <a:lumOff val="60000"/>
                      </a:schemeClr>
                    </a:solidFill>
                  </a:tcPr>
                </a:tc>
                <a:tc>
                  <a:txBody>
                    <a:bodyPr/>
                    <a:lstStyle/>
                    <a:p>
                      <a:pPr algn="just" fontAlgn="t"/>
                      <a:r>
                        <a:rPr lang="es-ES" sz="800" u="none" strike="noStrike">
                          <a:effectLst/>
                          <a:latin typeface="+mn-lt"/>
                        </a:rPr>
                        <a:t>Ver de qué forma se pueden mejorar el flujo de trabajo con la empresa (RACSA)  que es en este caso la que nos da el de todo el servicio y debería también estar esa parte de soporte técnico.</a:t>
                      </a:r>
                      <a:endParaRPr lang="es-ES" sz="800" b="0" i="0" u="none" strike="noStrike">
                        <a:effectLst/>
                        <a:latin typeface="+mn-lt"/>
                      </a:endParaRPr>
                    </a:p>
                  </a:txBody>
                  <a:tcPr marL="4916" marR="4916" marT="4916" marB="0">
                    <a:solidFill>
                      <a:schemeClr val="accent1">
                        <a:lumMod val="40000"/>
                        <a:lumOff val="60000"/>
                      </a:schemeClr>
                    </a:solidFill>
                  </a:tcPr>
                </a:tc>
                <a:tc>
                  <a:txBody>
                    <a:bodyPr/>
                    <a:lstStyle/>
                    <a:p>
                      <a:pPr algn="ctr" fontAlgn="t"/>
                      <a:r>
                        <a:rPr lang="es-CR" sz="800" u="none" strike="noStrike" dirty="0">
                          <a:effectLst/>
                          <a:latin typeface="+mn-lt"/>
                        </a:rPr>
                        <a:t>Viceministros</a:t>
                      </a:r>
                      <a:endParaRPr lang="es-CR" sz="800" b="0" i="0" u="none" strike="noStrike" dirty="0">
                        <a:effectLst/>
                        <a:latin typeface="+mn-lt"/>
                      </a:endParaRPr>
                    </a:p>
                  </a:txBody>
                  <a:tcPr marL="4916" marR="4916" marT="4916" marB="0">
                    <a:solidFill>
                      <a:schemeClr val="accent1">
                        <a:lumMod val="40000"/>
                        <a:lumOff val="60000"/>
                      </a:schemeClr>
                    </a:solidFill>
                  </a:tcPr>
                </a:tc>
                <a:tc>
                  <a:txBody>
                    <a:bodyPr/>
                    <a:lstStyle/>
                    <a:p>
                      <a:pPr algn="ctr" fontAlgn="t"/>
                      <a:r>
                        <a:rPr lang="es-CR" sz="800" u="none" strike="noStrike">
                          <a:effectLst/>
                          <a:latin typeface="+mn-lt"/>
                        </a:rPr>
                        <a:t> </a:t>
                      </a:r>
                      <a:endParaRPr lang="es-CR" sz="800" b="0" i="0" u="none" strike="noStrike">
                        <a:effectLst/>
                        <a:latin typeface="+mn-lt"/>
                      </a:endParaRPr>
                    </a:p>
                  </a:txBody>
                  <a:tcPr marL="4916" marR="4916" marT="4916" marB="0">
                    <a:solidFill>
                      <a:schemeClr val="accent1">
                        <a:lumMod val="40000"/>
                        <a:lumOff val="60000"/>
                      </a:schemeClr>
                    </a:solidFill>
                  </a:tcPr>
                </a:tc>
                <a:tc>
                  <a:txBody>
                    <a:bodyPr/>
                    <a:lstStyle/>
                    <a:p>
                      <a:pPr algn="ctr" fontAlgn="t"/>
                      <a:r>
                        <a:rPr lang="es-CR" sz="800" u="none" strike="noStrike" dirty="0">
                          <a:effectLst/>
                          <a:latin typeface="+mn-lt"/>
                        </a:rPr>
                        <a:t> </a:t>
                      </a:r>
                      <a:endParaRPr lang="es-CR" sz="800" b="0" i="0" u="none" strike="noStrike" dirty="0">
                        <a:effectLst/>
                        <a:latin typeface="+mn-lt"/>
                      </a:endParaRPr>
                    </a:p>
                  </a:txBody>
                  <a:tcPr marL="4916" marR="4916" marT="4916" marB="0">
                    <a:solidFill>
                      <a:schemeClr val="accent1">
                        <a:lumMod val="40000"/>
                        <a:lumOff val="60000"/>
                      </a:schemeClr>
                    </a:solidFill>
                  </a:tcPr>
                </a:tc>
                <a:tc>
                  <a:txBody>
                    <a:bodyPr/>
                    <a:lstStyle/>
                    <a:p>
                      <a:pPr algn="just" fontAlgn="t"/>
                      <a:r>
                        <a:rPr lang="es-CR" sz="800" u="none" strike="noStrike" dirty="0">
                          <a:effectLst/>
                          <a:latin typeface="+mn-lt"/>
                        </a:rPr>
                        <a:t> </a:t>
                      </a:r>
                      <a:endParaRPr lang="es-CR" sz="800" b="0" i="0" u="none" strike="noStrike" dirty="0">
                        <a:effectLst/>
                        <a:latin typeface="+mn-lt"/>
                      </a:endParaRPr>
                    </a:p>
                  </a:txBody>
                  <a:tcPr marL="4916" marR="4916" marT="4916" marB="0">
                    <a:solidFill>
                      <a:schemeClr val="accent1">
                        <a:lumMod val="40000"/>
                        <a:lumOff val="60000"/>
                      </a:schemeClr>
                    </a:solidFill>
                  </a:tcPr>
                </a:tc>
                <a:extLst>
                  <a:ext uri="{0D108BD9-81ED-4DB2-BD59-A6C34878D82A}">
                    <a16:rowId xmlns:a16="http://schemas.microsoft.com/office/drawing/2014/main" val="410043303"/>
                  </a:ext>
                </a:extLst>
              </a:tr>
              <a:tr h="732893">
                <a:tc>
                  <a:txBody>
                    <a:bodyPr/>
                    <a:lstStyle/>
                    <a:p>
                      <a:pPr algn="just" fontAlgn="t"/>
                      <a:r>
                        <a:rPr lang="es-CR" sz="800" u="none" strike="noStrike">
                          <a:effectLst/>
                          <a:latin typeface="+mn-lt"/>
                        </a:rPr>
                        <a:t>7</a:t>
                      </a:r>
                      <a:endParaRPr lang="es-CR" sz="800" b="1" i="0" u="none" strike="noStrike">
                        <a:effectLst/>
                        <a:latin typeface="+mn-lt"/>
                      </a:endParaRPr>
                    </a:p>
                  </a:txBody>
                  <a:tcPr marL="4916" marR="4916" marT="4916" marB="0"/>
                </a:tc>
                <a:tc>
                  <a:txBody>
                    <a:bodyPr/>
                    <a:lstStyle/>
                    <a:p>
                      <a:pPr algn="just" fontAlgn="t"/>
                      <a:r>
                        <a:rPr lang="es-ES" sz="800" u="none" strike="noStrike" dirty="0">
                          <a:effectLst/>
                          <a:latin typeface="+mn-lt"/>
                        </a:rPr>
                        <a:t>Enviar un oficio de feedback de lo que se consideró con respecto a la propuesta de reforma al 39433</a:t>
                      </a:r>
                      <a:endParaRPr lang="es-ES" sz="800" b="0" i="0" u="none" strike="noStrike" dirty="0">
                        <a:effectLst/>
                        <a:latin typeface="+mn-lt"/>
                      </a:endParaRPr>
                    </a:p>
                  </a:txBody>
                  <a:tcPr marL="4916" marR="4916" marT="4916" marB="0"/>
                </a:tc>
                <a:tc>
                  <a:txBody>
                    <a:bodyPr/>
                    <a:lstStyle/>
                    <a:p>
                      <a:pPr algn="ctr" fontAlgn="t"/>
                      <a:r>
                        <a:rPr lang="es-ES" sz="800" u="none" strike="noStrike" dirty="0">
                          <a:effectLst/>
                          <a:latin typeface="+mn-lt"/>
                        </a:rPr>
                        <a:t>Dr. Roger de Carlo López </a:t>
                      </a:r>
                      <a:endParaRPr lang="es-ES" sz="800" b="0" i="0" u="none" strike="noStrike" dirty="0">
                        <a:effectLst/>
                        <a:latin typeface="+mn-lt"/>
                      </a:endParaRPr>
                    </a:p>
                  </a:txBody>
                  <a:tcPr marL="4916" marR="4916" marT="4916" marB="0"/>
                </a:tc>
                <a:tc>
                  <a:txBody>
                    <a:bodyPr/>
                    <a:lstStyle/>
                    <a:p>
                      <a:pPr algn="ctr" fontAlgn="t"/>
                      <a:r>
                        <a:rPr lang="es-CR" sz="800" u="none" strike="noStrike">
                          <a:effectLst/>
                          <a:latin typeface="+mn-lt"/>
                        </a:rPr>
                        <a:t>26 de setiembre</a:t>
                      </a:r>
                      <a:endParaRPr lang="es-CR" sz="800" b="0" i="0" u="none" strike="noStrike">
                        <a:effectLst/>
                        <a:latin typeface="+mn-lt"/>
                      </a:endParaRPr>
                    </a:p>
                  </a:txBody>
                  <a:tcPr marL="4916" marR="4916" marT="4916" marB="0"/>
                </a:tc>
                <a:tc>
                  <a:txBody>
                    <a:bodyPr/>
                    <a:lstStyle/>
                    <a:p>
                      <a:pPr algn="ctr" fontAlgn="t"/>
                      <a:r>
                        <a:rPr lang="es-CR" sz="800" u="none" strike="noStrike" dirty="0">
                          <a:effectLst/>
                          <a:latin typeface="+mn-lt"/>
                        </a:rPr>
                        <a:t>Finalizado</a:t>
                      </a:r>
                      <a:endParaRPr lang="es-CR" sz="800" b="0" i="0" u="none" strike="noStrike" dirty="0">
                        <a:effectLst/>
                        <a:latin typeface="+mn-lt"/>
                      </a:endParaRPr>
                    </a:p>
                  </a:txBody>
                  <a:tcPr marL="4916" marR="4916" marT="4916" marB="0"/>
                </a:tc>
                <a:tc>
                  <a:txBody>
                    <a:bodyPr/>
                    <a:lstStyle/>
                    <a:p>
                      <a:pPr algn="just" fontAlgn="t"/>
                      <a:r>
                        <a:rPr lang="es-ES" sz="800" u="none" strike="noStrike" dirty="0">
                          <a:effectLst/>
                          <a:latin typeface="+mn-lt"/>
                        </a:rPr>
                        <a:t>No procede al  ser un proceso de consulta pública, no procede dar respuesta a las observaciones. Sin embargo, el día 26 de setiembre del 2023 se notificó a quienes enviaron observaciones en la consulta pública la respuesta a las mismas. </a:t>
                      </a:r>
                      <a:endParaRPr lang="es-ES" sz="800" b="0" i="0" u="none" strike="noStrike" dirty="0">
                        <a:effectLst/>
                        <a:latin typeface="+mn-lt"/>
                      </a:endParaRPr>
                    </a:p>
                  </a:txBody>
                  <a:tcPr marL="4916" marR="4916" marT="4916" marB="0"/>
                </a:tc>
                <a:extLst>
                  <a:ext uri="{0D108BD9-81ED-4DB2-BD59-A6C34878D82A}">
                    <a16:rowId xmlns:a16="http://schemas.microsoft.com/office/drawing/2014/main" val="628948040"/>
                  </a:ext>
                </a:extLst>
              </a:tr>
            </a:tbl>
          </a:graphicData>
        </a:graphic>
      </p:graphicFrame>
    </p:spTree>
    <p:extLst>
      <p:ext uri="{BB962C8B-B14F-4D97-AF65-F5344CB8AC3E}">
        <p14:creationId xmlns:p14="http://schemas.microsoft.com/office/powerpoint/2010/main" val="2387309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B16B4003-58F1-3790-D2CE-016F2F089FD2}"/>
              </a:ext>
            </a:extLst>
          </p:cNvPr>
          <p:cNvSpPr txBox="1">
            <a:spLocks noGrp="1"/>
          </p:cNvSpPr>
          <p:nvPr>
            <p:ph type="title"/>
          </p:nvPr>
        </p:nvSpPr>
        <p:spPr>
          <a:xfrm>
            <a:off x="311943" y="937975"/>
            <a:ext cx="8521700" cy="573088"/>
          </a:xfrm>
          <a:prstGeom prst="rect">
            <a:avLst/>
          </a:prstGeom>
        </p:spPr>
        <p:txBody>
          <a:bodyPr>
            <a:normAutofit fontScale="90000"/>
          </a:bodyPr>
          <a:lstStyle>
            <a:lvl1pPr indent="114300" algn="ctr">
              <a:lnSpc>
                <a:spcPct val="170000"/>
              </a:lnSpc>
              <a:defRPr sz="2800" b="1">
                <a:latin typeface="+mj-lt"/>
                <a:ea typeface="+mj-ea"/>
                <a:cs typeface="+mj-cs"/>
                <a:sym typeface="Calibri"/>
              </a:defRPr>
            </a:lvl1pPr>
          </a:lstStyle>
          <a:p>
            <a:r>
              <a:rPr lang="es-CR" dirty="0"/>
              <a:t>Caracterización de SINOVAC</a:t>
            </a:r>
            <a:br>
              <a:rPr lang="es-ES" dirty="0"/>
            </a:br>
            <a:endParaRPr dirty="0"/>
          </a:p>
        </p:txBody>
      </p:sp>
      <p:sp>
        <p:nvSpPr>
          <p:cNvPr id="5" name="Marcador de texto 2">
            <a:extLst>
              <a:ext uri="{FF2B5EF4-FFF2-40B4-BE49-F238E27FC236}">
                <a16:creationId xmlns:a16="http://schemas.microsoft.com/office/drawing/2014/main" id="{2C2477E7-E96F-D5F5-DC87-58C1C87A2C76}"/>
              </a:ext>
            </a:extLst>
          </p:cNvPr>
          <p:cNvSpPr txBox="1">
            <a:spLocks noGrp="1"/>
          </p:cNvSpPr>
          <p:nvPr>
            <p:ph type="body" idx="1"/>
          </p:nvPr>
        </p:nvSpPr>
        <p:spPr>
          <a:xfrm>
            <a:off x="311943" y="2045980"/>
            <a:ext cx="8520113" cy="105154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indent="0" algn="ctr">
              <a:lnSpc>
                <a:spcPct val="150000"/>
              </a:lnSpc>
              <a:buNone/>
            </a:pPr>
            <a:r>
              <a:rPr sz="1600" dirty="0"/>
              <a:t>Dr</a:t>
            </a:r>
            <a:r>
              <a:rPr lang="es-419" sz="1600" dirty="0"/>
              <a:t>. </a:t>
            </a:r>
            <a:r>
              <a:rPr lang="es-CR" sz="1600" dirty="0"/>
              <a:t>Roberto Arroba Tijerino</a:t>
            </a:r>
          </a:p>
          <a:p>
            <a:pPr indent="0" algn="ctr">
              <a:lnSpc>
                <a:spcPct val="150000"/>
              </a:lnSpc>
              <a:spcBef>
                <a:spcPts val="1000"/>
              </a:spcBef>
              <a:buNone/>
              <a:defRPr sz="2000" b="1"/>
            </a:pPr>
            <a:r>
              <a:rPr sz="1600" dirty="0"/>
              <a:t>Dirección de </a:t>
            </a:r>
            <a:r>
              <a:rPr lang="es-CR" sz="1600" dirty="0"/>
              <a:t>Vigilancia de la Salud</a:t>
            </a:r>
            <a:endParaRPr sz="1600" dirty="0">
              <a:latin typeface="Segoe UI"/>
              <a:ea typeface="Segoe UI"/>
              <a:cs typeface="Segoe UI"/>
              <a:sym typeface="Segoe UI"/>
            </a:endParaRPr>
          </a:p>
        </p:txBody>
      </p:sp>
    </p:spTree>
    <p:extLst>
      <p:ext uri="{BB962C8B-B14F-4D97-AF65-F5344CB8AC3E}">
        <p14:creationId xmlns:p14="http://schemas.microsoft.com/office/powerpoint/2010/main" val="36601086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D4D173B9-5D6E-0011-86F1-D52554CC8252}"/>
              </a:ext>
            </a:extLst>
          </p:cNvPr>
          <p:cNvSpPr txBox="1">
            <a:spLocks noGrp="1"/>
          </p:cNvSpPr>
          <p:nvPr>
            <p:ph type="title"/>
          </p:nvPr>
        </p:nvSpPr>
        <p:spPr>
          <a:xfrm>
            <a:off x="455613" y="749062"/>
            <a:ext cx="8521700" cy="573088"/>
          </a:xfrm>
          <a:prstGeom prst="rect">
            <a:avLst/>
          </a:prstGeom>
        </p:spPr>
        <p:txBody>
          <a:bodyPr>
            <a:normAutofit fontScale="90000"/>
          </a:bodyPr>
          <a:lstStyle>
            <a:lvl1pPr indent="114300" algn="ctr">
              <a:lnSpc>
                <a:spcPct val="170000"/>
              </a:lnSpc>
              <a:defRPr sz="2800" b="1">
                <a:latin typeface="+mj-lt"/>
                <a:ea typeface="+mj-ea"/>
                <a:cs typeface="+mj-cs"/>
                <a:sym typeface="Calibri"/>
              </a:defRPr>
            </a:lvl1pPr>
          </a:lstStyle>
          <a:p>
            <a:pPr>
              <a:lnSpc>
                <a:spcPct val="150000"/>
              </a:lnSpc>
            </a:pPr>
            <a:r>
              <a:rPr sz="2200" dirty="0" err="1"/>
              <a:t>Comentarios</a:t>
            </a:r>
            <a:r>
              <a:rPr sz="2200" dirty="0"/>
              <a:t> a </a:t>
            </a:r>
            <a:r>
              <a:rPr sz="2200" dirty="0" err="1"/>
              <a:t>oficio</a:t>
            </a:r>
            <a:r>
              <a:rPr sz="2200" dirty="0"/>
              <a:t> </a:t>
            </a:r>
            <a:r>
              <a:rPr lang="es-ES" sz="2200" dirty="0"/>
              <a:t>MS-DRPIS-UNC-2310-2023 Estatus de la Reglamentación en Proceso, Finalizada, y aquella que ya está publicada</a:t>
            </a:r>
            <a:r>
              <a:rPr lang="es-ES" sz="2700" dirty="0"/>
              <a:t>. </a:t>
            </a:r>
            <a:br>
              <a:rPr lang="es-ES" dirty="0"/>
            </a:br>
            <a:endParaRPr dirty="0"/>
          </a:p>
        </p:txBody>
      </p:sp>
      <p:sp>
        <p:nvSpPr>
          <p:cNvPr id="5" name="Marcador de texto 2">
            <a:extLst>
              <a:ext uri="{FF2B5EF4-FFF2-40B4-BE49-F238E27FC236}">
                <a16:creationId xmlns:a16="http://schemas.microsoft.com/office/drawing/2014/main" id="{9E3E013D-AA92-CC95-EB99-014B0354AE7A}"/>
              </a:ext>
            </a:extLst>
          </p:cNvPr>
          <p:cNvSpPr txBox="1">
            <a:spLocks noGrp="1"/>
          </p:cNvSpPr>
          <p:nvPr>
            <p:ph type="body" idx="1"/>
          </p:nvPr>
        </p:nvSpPr>
        <p:spPr>
          <a:xfrm>
            <a:off x="690281" y="2722346"/>
            <a:ext cx="7917890" cy="13080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indent="0" algn="ctr">
              <a:lnSpc>
                <a:spcPct val="100000"/>
              </a:lnSpc>
              <a:spcBef>
                <a:spcPts val="1000"/>
              </a:spcBef>
              <a:buNone/>
              <a:defRPr sz="2000"/>
            </a:pPr>
            <a:r>
              <a:rPr sz="1600" dirty="0"/>
              <a:t>Dr</a:t>
            </a:r>
            <a:r>
              <a:rPr lang="es-419" sz="1600" dirty="0"/>
              <a:t>. Roger De Carlo López </a:t>
            </a:r>
            <a:endParaRPr sz="1600" dirty="0"/>
          </a:p>
          <a:p>
            <a:pPr indent="0" algn="ctr">
              <a:lnSpc>
                <a:spcPct val="100000"/>
              </a:lnSpc>
              <a:spcBef>
                <a:spcPts val="1000"/>
              </a:spcBef>
              <a:buNone/>
              <a:defRPr sz="2000"/>
            </a:pPr>
            <a:r>
              <a:rPr sz="1600" dirty="0"/>
              <a:t>Jefe, Unidad de </a:t>
            </a:r>
            <a:r>
              <a:rPr lang="es-CR" sz="1600" dirty="0"/>
              <a:t>Normalización y Control</a:t>
            </a:r>
          </a:p>
          <a:p>
            <a:pPr indent="0" algn="ctr">
              <a:lnSpc>
                <a:spcPct val="100000"/>
              </a:lnSpc>
              <a:spcBef>
                <a:spcPts val="1000"/>
              </a:spcBef>
              <a:buNone/>
              <a:defRPr sz="2000" b="1"/>
            </a:pPr>
            <a:r>
              <a:rPr sz="1600" dirty="0"/>
              <a:t>Dirección de Regulación Productos de Interés Sanitario </a:t>
            </a:r>
            <a:endParaRPr sz="1600" dirty="0">
              <a:latin typeface="Segoe UI"/>
              <a:ea typeface="Segoe UI"/>
              <a:cs typeface="Segoe UI"/>
              <a:sym typeface="Segoe UI"/>
            </a:endParaRPr>
          </a:p>
        </p:txBody>
      </p:sp>
    </p:spTree>
    <p:extLst>
      <p:ext uri="{BB962C8B-B14F-4D97-AF65-F5344CB8AC3E}">
        <p14:creationId xmlns:p14="http://schemas.microsoft.com/office/powerpoint/2010/main" val="18747459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7FE4BDDD-1F65-A921-E318-D4519880E295}"/>
              </a:ext>
            </a:extLst>
          </p:cNvPr>
          <p:cNvSpPr txBox="1">
            <a:spLocks noGrp="1"/>
          </p:cNvSpPr>
          <p:nvPr>
            <p:ph type="title"/>
          </p:nvPr>
        </p:nvSpPr>
        <p:spPr>
          <a:xfrm>
            <a:off x="311700" y="677582"/>
            <a:ext cx="8521700" cy="573088"/>
          </a:xfrm>
          <a:prstGeom prst="rect">
            <a:avLst/>
          </a:prstGeom>
        </p:spPr>
        <p:txBody>
          <a:bodyPr>
            <a:noAutofit/>
          </a:bodyPr>
          <a:lstStyle>
            <a:lvl1pPr indent="114300" algn="ctr">
              <a:lnSpc>
                <a:spcPct val="170000"/>
              </a:lnSpc>
              <a:defRPr sz="2800" b="1">
                <a:latin typeface="+mj-lt"/>
                <a:ea typeface="+mj-ea"/>
                <a:cs typeface="+mj-cs"/>
                <a:sym typeface="Calibri"/>
              </a:defRPr>
            </a:lvl1pPr>
          </a:lstStyle>
          <a:p>
            <a:r>
              <a:rPr sz="2000" dirty="0" err="1"/>
              <a:t>Comentarios</a:t>
            </a:r>
            <a:r>
              <a:rPr sz="2000" dirty="0"/>
              <a:t> a </a:t>
            </a:r>
            <a:r>
              <a:rPr sz="2000" dirty="0" err="1"/>
              <a:t>oficio</a:t>
            </a:r>
            <a:r>
              <a:rPr sz="2000" dirty="0"/>
              <a:t> MS-DRPIS-UR-</a:t>
            </a:r>
            <a:r>
              <a:rPr lang="es-CR" sz="2000" dirty="0"/>
              <a:t>2367</a:t>
            </a:r>
            <a:r>
              <a:rPr sz="2000" dirty="0"/>
              <a:t>- 2023 </a:t>
            </a:r>
            <a:r>
              <a:rPr sz="2000" dirty="0" err="1"/>
              <a:t>tiempos</a:t>
            </a:r>
            <a:r>
              <a:rPr sz="2000" dirty="0"/>
              <a:t> de atención de </a:t>
            </a:r>
            <a:r>
              <a:rPr sz="2000" dirty="0" err="1"/>
              <a:t>trámites</a:t>
            </a:r>
            <a:endParaRPr sz="2000" dirty="0"/>
          </a:p>
        </p:txBody>
      </p:sp>
      <p:sp>
        <p:nvSpPr>
          <p:cNvPr id="5" name="Marcador de texto 2">
            <a:extLst>
              <a:ext uri="{FF2B5EF4-FFF2-40B4-BE49-F238E27FC236}">
                <a16:creationId xmlns:a16="http://schemas.microsoft.com/office/drawing/2014/main" id="{DF92BA2F-CEFE-76D7-2195-38C9D4FF1DF0}"/>
              </a:ext>
            </a:extLst>
          </p:cNvPr>
          <p:cNvSpPr txBox="1">
            <a:spLocks noGrp="1"/>
          </p:cNvSpPr>
          <p:nvPr>
            <p:ph type="body" idx="1"/>
          </p:nvPr>
        </p:nvSpPr>
        <p:spPr>
          <a:xfrm>
            <a:off x="311700" y="2201023"/>
            <a:ext cx="8520112" cy="16773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indent="0" algn="ctr">
              <a:lnSpc>
                <a:spcPct val="150000"/>
              </a:lnSpc>
              <a:spcBef>
                <a:spcPts val="1000"/>
              </a:spcBef>
              <a:buNone/>
              <a:defRPr sz="2000"/>
            </a:pPr>
            <a:r>
              <a:rPr sz="1600" dirty="0"/>
              <a:t>Dra. Andrea Morales Fiesler</a:t>
            </a:r>
          </a:p>
          <a:p>
            <a:pPr indent="0" algn="ctr">
              <a:lnSpc>
                <a:spcPct val="150000"/>
              </a:lnSpc>
              <a:spcBef>
                <a:spcPts val="1000"/>
              </a:spcBef>
              <a:buNone/>
              <a:defRPr sz="2000"/>
            </a:pPr>
            <a:r>
              <a:rPr sz="1600" dirty="0"/>
              <a:t>Jefe, Unidad de </a:t>
            </a:r>
            <a:r>
              <a:rPr lang="es-CR" sz="1600" dirty="0"/>
              <a:t>Registros</a:t>
            </a:r>
          </a:p>
          <a:p>
            <a:pPr indent="0" algn="ctr">
              <a:lnSpc>
                <a:spcPct val="150000"/>
              </a:lnSpc>
              <a:spcBef>
                <a:spcPts val="1000"/>
              </a:spcBef>
              <a:buNone/>
              <a:defRPr sz="2000" b="1"/>
            </a:pPr>
            <a:r>
              <a:rPr sz="1600" dirty="0"/>
              <a:t>Dirección de Regulación Productos de Interés Sanitario </a:t>
            </a:r>
            <a:endParaRPr sz="1600" dirty="0">
              <a:latin typeface="Segoe UI"/>
              <a:ea typeface="Segoe UI"/>
              <a:cs typeface="Segoe UI"/>
              <a:sym typeface="Segoe UI"/>
            </a:endParaRPr>
          </a:p>
        </p:txBody>
      </p:sp>
    </p:spTree>
    <p:extLst>
      <p:ext uri="{BB962C8B-B14F-4D97-AF65-F5344CB8AC3E}">
        <p14:creationId xmlns:p14="http://schemas.microsoft.com/office/powerpoint/2010/main" val="2408418694"/>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212</TotalTime>
  <Words>860</Words>
  <Application>Microsoft Office PowerPoint</Application>
  <PresentationFormat>Presentación en pantalla (16:9)</PresentationFormat>
  <Paragraphs>79</Paragraphs>
  <Slides>11</Slides>
  <Notes>3</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11</vt:i4>
      </vt:variant>
    </vt:vector>
  </HeadingPairs>
  <TitlesOfParts>
    <vt:vector size="17" baseType="lpstr">
      <vt:lpstr>-apple-system</vt:lpstr>
      <vt:lpstr>Arial</vt:lpstr>
      <vt:lpstr>Calibri</vt:lpstr>
      <vt:lpstr>Segoe UI</vt:lpstr>
      <vt:lpstr>Wingdings</vt:lpstr>
      <vt:lpstr>Simple Light</vt:lpstr>
      <vt:lpstr>Presentación de PowerPoint</vt:lpstr>
      <vt:lpstr>Aprobación de la Agenda para la Sesión Ordinaria No. 05-2023  </vt:lpstr>
      <vt:lpstr>Presentación de PowerPoint</vt:lpstr>
      <vt:lpstr>Aprobación del acta de la Sesión 04-2023</vt:lpstr>
      <vt:lpstr>Seguimiento de compromisos adquiridos en la sesión 04- 2023</vt:lpstr>
      <vt:lpstr>Presentación de PowerPoint</vt:lpstr>
      <vt:lpstr>Caracterización de SINOVAC </vt:lpstr>
      <vt:lpstr>Comentarios a oficio MS-DRPIS-UNC-2310-2023 Estatus de la Reglamentación en Proceso, Finalizada, y aquella que ya está publicada.  </vt:lpstr>
      <vt:lpstr>Comentarios a oficio MS-DRPIS-UR-2367- 2023 tiempos de atención de trámites</vt:lpstr>
      <vt:lpstr>Asuntos varios </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principal</dc:title>
  <dc:creator>PAMELA</dc:creator>
  <cp:lastModifiedBy>Pamela Alejandra Aguirres Cordero</cp:lastModifiedBy>
  <cp:revision>10</cp:revision>
  <dcterms:modified xsi:type="dcterms:W3CDTF">2023-09-28T17:56:31Z</dcterms:modified>
</cp:coreProperties>
</file>