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sldIdLst>
    <p:sldId id="256" r:id="rId2"/>
    <p:sldId id="258" r:id="rId3"/>
    <p:sldId id="264" r:id="rId4"/>
    <p:sldId id="265" r:id="rId5"/>
    <p:sldId id="257" r:id="rId6"/>
    <p:sldId id="260" r:id="rId7"/>
    <p:sldId id="262" r:id="rId8"/>
    <p:sldId id="261" r:id="rId9"/>
    <p:sldId id="266" r:id="rId10"/>
    <p:sldId id="259" r:id="rId11"/>
    <p:sldId id="267" r:id="rId12"/>
    <p:sldId id="268" r:id="rId13"/>
    <p:sldId id="269" r:id="rId14"/>
    <p:sldId id="271" r:id="rId15"/>
    <p:sldId id="272" r:id="rId16"/>
    <p:sldId id="270" r:id="rId17"/>
    <p:sldId id="273" r:id="rId18"/>
    <p:sldId id="274" r:id="rId19"/>
    <p:sldId id="275" r:id="rId20"/>
    <p:sldId id="276" r:id="rId21"/>
    <p:sldId id="277" r:id="rId22"/>
    <p:sldId id="278" r:id="rId23"/>
    <p:sldId id="279" r:id="rId24"/>
    <p:sldId id="280" r:id="rId25"/>
    <p:sldId id="281" r:id="rId26"/>
    <p:sldId id="282" r:id="rId27"/>
    <p:sldId id="263" r:id="rId2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ción predeterminada" id="{FF6A9095-DC5F-436E-9A01-1CD5852952D3}">
          <p14:sldIdLst>
            <p14:sldId id="256"/>
            <p14:sldId id="258"/>
            <p14:sldId id="264"/>
            <p14:sldId id="265"/>
            <p14:sldId id="257"/>
            <p14:sldId id="260"/>
            <p14:sldId id="262"/>
            <p14:sldId id="261"/>
            <p14:sldId id="266"/>
            <p14:sldId id="259"/>
            <p14:sldId id="267"/>
            <p14:sldId id="268"/>
            <p14:sldId id="269"/>
            <p14:sldId id="271"/>
            <p14:sldId id="272"/>
            <p14:sldId id="270"/>
            <p14:sldId id="273"/>
            <p14:sldId id="274"/>
            <p14:sldId id="275"/>
            <p14:sldId id="276"/>
            <p14:sldId id="277"/>
            <p14:sldId id="278"/>
            <p14:sldId id="279"/>
            <p14:sldId id="280"/>
            <p14:sldId id="281"/>
            <p14:sldId id="282"/>
          </p14:sldIdLst>
        </p14:section>
        <p14:section name="Sección sin título" id="{2E2E812F-FB07-447B-97D2-89FDA59A0B9F}">
          <p14:sldIdLst>
            <p14:sldId id="263"/>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j1eODDOPDoEOzfiyAoopqUW6qrV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874" y="7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customschemas.google.com/relationships/presentationmetadata" Target="metadata"/><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neth Valerio Ugarte" userId="f50ef04e-f789-412a-be8d-20f77c628ec1" providerId="ADAL" clId="{2E00BF8E-07C1-4669-8666-89B93126EA99}"/>
    <pc:docChg chg="custSel modSld">
      <pc:chgData name="Kenneth Valerio Ugarte" userId="f50ef04e-f789-412a-be8d-20f77c628ec1" providerId="ADAL" clId="{2E00BF8E-07C1-4669-8666-89B93126EA99}" dt="2024-06-04T19:49:15.408" v="1" actId="14100"/>
      <pc:docMkLst>
        <pc:docMk/>
      </pc:docMkLst>
      <pc:sldChg chg="delSp modSp mod">
        <pc:chgData name="Kenneth Valerio Ugarte" userId="f50ef04e-f789-412a-be8d-20f77c628ec1" providerId="ADAL" clId="{2E00BF8E-07C1-4669-8666-89B93126EA99}" dt="2024-06-04T19:49:15.408" v="1" actId="14100"/>
        <pc:sldMkLst>
          <pc:docMk/>
          <pc:sldMk cId="82292810" sldId="262"/>
        </pc:sldMkLst>
        <pc:spChg chg="del">
          <ac:chgData name="Kenneth Valerio Ugarte" userId="f50ef04e-f789-412a-be8d-20f77c628ec1" providerId="ADAL" clId="{2E00BF8E-07C1-4669-8666-89B93126EA99}" dt="2024-06-04T19:49:11.601" v="0" actId="478"/>
          <ac:spMkLst>
            <pc:docMk/>
            <pc:sldMk cId="82292810" sldId="262"/>
            <ac:spMk id="2" creationId="{2D37246D-D965-448C-33C3-1FFA8CB9247E}"/>
          </ac:spMkLst>
        </pc:spChg>
        <pc:spChg chg="mod">
          <ac:chgData name="Kenneth Valerio Ugarte" userId="f50ef04e-f789-412a-be8d-20f77c628ec1" providerId="ADAL" clId="{2E00BF8E-07C1-4669-8666-89B93126EA99}" dt="2024-06-04T19:49:15.408" v="1" actId="14100"/>
          <ac:spMkLst>
            <pc:docMk/>
            <pc:sldMk cId="82292810" sldId="262"/>
            <ac:spMk id="3" creationId="{CF19DB5F-F044-1147-8365-0C6AD87FDD0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e80f0c3a4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e80f0c3a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4"/>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8"/>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8"/>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10"/>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10"/>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1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1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12"/>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12"/>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3"/>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419"/>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
          <p:cNvSpPr txBox="1">
            <a:spLocks noGrp="1"/>
          </p:cNvSpPr>
          <p:nvPr>
            <p:ph type="title" idx="4294967295"/>
          </p:nvPr>
        </p:nvSpPr>
        <p:spPr>
          <a:xfrm>
            <a:off x="393972" y="1309949"/>
            <a:ext cx="8319722" cy="841579"/>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ct val="111111"/>
              <a:buNone/>
            </a:pPr>
            <a:r>
              <a:rPr lang="pt-BR" sz="3600" b="1" dirty="0">
                <a:solidFill>
                  <a:srgbClr val="18498C"/>
                </a:solidFill>
              </a:rPr>
              <a:t>DECRETO EJECUTIVO Nº 43902-S</a:t>
            </a:r>
            <a:endParaRPr lang="es-419" sz="3600" b="1" dirty="0">
              <a:solidFill>
                <a:srgbClr val="182951"/>
              </a:solidFill>
            </a:endParaRPr>
          </a:p>
        </p:txBody>
      </p:sp>
      <p:sp>
        <p:nvSpPr>
          <p:cNvPr id="55" name="Google Shape;55;p1"/>
          <p:cNvSpPr txBox="1">
            <a:spLocks noGrp="1"/>
          </p:cNvSpPr>
          <p:nvPr>
            <p:ph type="title" idx="4294967295"/>
          </p:nvPr>
        </p:nvSpPr>
        <p:spPr>
          <a:xfrm>
            <a:off x="393972" y="2285400"/>
            <a:ext cx="8319721" cy="181019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s-CR" dirty="0">
                <a:effectLst/>
                <a:latin typeface="Helvetica" pitchFamily="2" charset="0"/>
              </a:rPr>
              <a:t>RTCR 505: 2022: EQUIPO Y MATERIAL BIOMÉDICO. CLASIFICACIÓN, REGISTRO, IMPORTACIÓN, ETIQUETADO, PUBLICIDAD, VIGILANCIA Y CONTROL</a:t>
            </a:r>
            <a:endParaRPr lang="es-419" dirty="0">
              <a:solidFill>
                <a:srgbClr val="18295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817F45-835A-6A22-E749-E25493254724}"/>
              </a:ext>
            </a:extLst>
          </p:cNvPr>
          <p:cNvSpPr>
            <a:spLocks noGrp="1"/>
          </p:cNvSpPr>
          <p:nvPr>
            <p:ph type="title"/>
          </p:nvPr>
        </p:nvSpPr>
        <p:spPr>
          <a:xfrm>
            <a:off x="311700" y="406606"/>
            <a:ext cx="5167016" cy="572700"/>
          </a:xfrm>
        </p:spPr>
        <p:txBody>
          <a:bodyPr>
            <a:normAutofit fontScale="90000"/>
          </a:bodyPr>
          <a:lstStyle/>
          <a:p>
            <a:r>
              <a:rPr lang="es-MX" dirty="0"/>
              <a:t>Requisitos generales</a:t>
            </a:r>
            <a:endParaRPr lang="es-CR" dirty="0"/>
          </a:p>
        </p:txBody>
      </p:sp>
      <p:sp>
        <p:nvSpPr>
          <p:cNvPr id="3" name="Marcador de texto 2">
            <a:extLst>
              <a:ext uri="{FF2B5EF4-FFF2-40B4-BE49-F238E27FC236}">
                <a16:creationId xmlns:a16="http://schemas.microsoft.com/office/drawing/2014/main" id="{DA0B24FD-1033-A203-CCA8-071B9314131D}"/>
              </a:ext>
            </a:extLst>
          </p:cNvPr>
          <p:cNvSpPr>
            <a:spLocks noGrp="1"/>
          </p:cNvSpPr>
          <p:nvPr>
            <p:ph type="body" idx="1"/>
          </p:nvPr>
        </p:nvSpPr>
        <p:spPr>
          <a:xfrm>
            <a:off x="311700" y="979306"/>
            <a:ext cx="8520600" cy="3589569"/>
          </a:xfrm>
        </p:spPr>
        <p:txBody>
          <a:bodyPr>
            <a:normAutofit fontScale="92500" lnSpcReduction="20000"/>
          </a:bodyPr>
          <a:lstStyle/>
          <a:p>
            <a:pPr algn="just"/>
            <a:r>
              <a:rPr lang="es-MX" sz="2100" dirty="0">
                <a:solidFill>
                  <a:schemeClr val="tx1"/>
                </a:solidFill>
              </a:rPr>
              <a:t>El titular del producto o su representante legal podrá autorizar a terceros para la importación y/o distribución del producto (distribuidores autorizados), siempre que los indique en la solicitud de registro o por medio de un cambio </a:t>
            </a:r>
            <a:r>
              <a:rPr lang="es-MX" sz="2100" dirty="0" err="1">
                <a:solidFill>
                  <a:schemeClr val="tx1"/>
                </a:solidFill>
              </a:rPr>
              <a:t>post-registro</a:t>
            </a:r>
            <a:endParaRPr lang="es-MX" sz="2100" dirty="0">
              <a:solidFill>
                <a:schemeClr val="tx1"/>
              </a:solidFill>
            </a:endParaRPr>
          </a:p>
          <a:p>
            <a:pPr algn="just"/>
            <a:r>
              <a:rPr lang="es-MX" sz="2100" dirty="0">
                <a:solidFill>
                  <a:schemeClr val="tx1"/>
                </a:solidFill>
              </a:rPr>
              <a:t>Todo EMB que emita radiaciones ionizantes, deberá contar con la autorización de la fuente de radiación (tanto el titular del producto o su representante legal (si son importadores) como sus distribuidores)</a:t>
            </a:r>
          </a:p>
          <a:p>
            <a:pPr algn="just"/>
            <a:r>
              <a:rPr lang="es-MX" sz="2100" dirty="0">
                <a:solidFill>
                  <a:schemeClr val="tx1"/>
                </a:solidFill>
              </a:rPr>
              <a:t>Todo documento que se presente para fines de registro, debe presentarse en español y en caso de que el documento sea emitido en un idioma diferente al español, deberá presentarse con su respectiva traducción; en caso de documentos oficiales y de carácter legal esta traducción deberá ser oficial</a:t>
            </a:r>
          </a:p>
        </p:txBody>
      </p:sp>
    </p:spTree>
    <p:extLst>
      <p:ext uri="{BB962C8B-B14F-4D97-AF65-F5344CB8AC3E}">
        <p14:creationId xmlns:p14="http://schemas.microsoft.com/office/powerpoint/2010/main" val="3608157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D14C49-B5C1-9D92-552C-E482DFF43DDA}"/>
              </a:ext>
            </a:extLst>
          </p:cNvPr>
          <p:cNvSpPr>
            <a:spLocks noGrp="1"/>
          </p:cNvSpPr>
          <p:nvPr>
            <p:ph type="title"/>
          </p:nvPr>
        </p:nvSpPr>
        <p:spPr>
          <a:xfrm>
            <a:off x="311700" y="445025"/>
            <a:ext cx="5143964" cy="572700"/>
          </a:xfrm>
        </p:spPr>
        <p:txBody>
          <a:bodyPr>
            <a:normAutofit fontScale="90000"/>
          </a:bodyPr>
          <a:lstStyle/>
          <a:p>
            <a:r>
              <a:rPr lang="es-MX" dirty="0"/>
              <a:t>Requisitos generales</a:t>
            </a:r>
            <a:endParaRPr lang="es-CR" dirty="0"/>
          </a:p>
        </p:txBody>
      </p:sp>
      <p:sp>
        <p:nvSpPr>
          <p:cNvPr id="3" name="Marcador de texto 2">
            <a:extLst>
              <a:ext uri="{FF2B5EF4-FFF2-40B4-BE49-F238E27FC236}">
                <a16:creationId xmlns:a16="http://schemas.microsoft.com/office/drawing/2014/main" id="{AB0F474B-8E22-E816-3AFD-CDF948177D4D}"/>
              </a:ext>
            </a:extLst>
          </p:cNvPr>
          <p:cNvSpPr>
            <a:spLocks noGrp="1"/>
          </p:cNvSpPr>
          <p:nvPr>
            <p:ph type="body" idx="1"/>
          </p:nvPr>
        </p:nvSpPr>
        <p:spPr/>
        <p:txBody>
          <a:bodyPr/>
          <a:lstStyle/>
          <a:p>
            <a:r>
              <a:rPr lang="es-MX" dirty="0">
                <a:solidFill>
                  <a:schemeClr val="tx1"/>
                </a:solidFill>
              </a:rPr>
              <a:t>Todo documento que se presente para fines de registro sanitario, tendrá carácter de declaración jurada, además toda la información debe ser coincidente</a:t>
            </a:r>
          </a:p>
          <a:p>
            <a:r>
              <a:rPr lang="es-MX" dirty="0">
                <a:solidFill>
                  <a:schemeClr val="tx1"/>
                </a:solidFill>
              </a:rPr>
              <a:t>Todo certificado o documento oficial debe estar vigente al momento de su presentación; para efectos del trámite ante el Ministerio de Salud, en los casos que no se indique la vigencia esta será de 2 años a partir de la fecha de emisión</a:t>
            </a:r>
          </a:p>
          <a:p>
            <a:r>
              <a:rPr lang="es-MX" dirty="0">
                <a:solidFill>
                  <a:schemeClr val="tx1"/>
                </a:solidFill>
              </a:rPr>
              <a:t>No se permiten correcciones en las certificaciones y/o documentos oficiales presentados a menos de que estas correcciones las realice la misma instancia que emitió el documento</a:t>
            </a:r>
            <a:endParaRPr lang="es-CR" dirty="0">
              <a:solidFill>
                <a:schemeClr val="tx1"/>
              </a:solidFill>
            </a:endParaRPr>
          </a:p>
        </p:txBody>
      </p:sp>
    </p:spTree>
    <p:extLst>
      <p:ext uri="{BB962C8B-B14F-4D97-AF65-F5344CB8AC3E}">
        <p14:creationId xmlns:p14="http://schemas.microsoft.com/office/powerpoint/2010/main" val="2154239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460D16-2157-A82C-95DC-080893EFD529}"/>
              </a:ext>
            </a:extLst>
          </p:cNvPr>
          <p:cNvSpPr>
            <a:spLocks noGrp="1"/>
          </p:cNvSpPr>
          <p:nvPr>
            <p:ph type="title"/>
          </p:nvPr>
        </p:nvSpPr>
        <p:spPr>
          <a:xfrm>
            <a:off x="311700" y="445025"/>
            <a:ext cx="5197752" cy="572700"/>
          </a:xfrm>
        </p:spPr>
        <p:txBody>
          <a:bodyPr>
            <a:normAutofit fontScale="90000"/>
          </a:bodyPr>
          <a:lstStyle/>
          <a:p>
            <a:r>
              <a:rPr lang="es-MX" dirty="0"/>
              <a:t>Requisitos generales</a:t>
            </a:r>
            <a:endParaRPr lang="es-CR" dirty="0"/>
          </a:p>
        </p:txBody>
      </p:sp>
      <p:sp>
        <p:nvSpPr>
          <p:cNvPr id="3" name="Marcador de texto 2">
            <a:extLst>
              <a:ext uri="{FF2B5EF4-FFF2-40B4-BE49-F238E27FC236}">
                <a16:creationId xmlns:a16="http://schemas.microsoft.com/office/drawing/2014/main" id="{DD41D6AB-332A-07F4-26F6-53BCC53B2904}"/>
              </a:ext>
            </a:extLst>
          </p:cNvPr>
          <p:cNvSpPr>
            <a:spLocks noGrp="1"/>
          </p:cNvSpPr>
          <p:nvPr>
            <p:ph type="body" idx="1"/>
          </p:nvPr>
        </p:nvSpPr>
        <p:spPr>
          <a:xfrm>
            <a:off x="311700" y="1017725"/>
            <a:ext cx="8520600" cy="3680750"/>
          </a:xfrm>
        </p:spPr>
        <p:txBody>
          <a:bodyPr>
            <a:normAutofit fontScale="92500" lnSpcReduction="20000"/>
          </a:bodyPr>
          <a:lstStyle/>
          <a:p>
            <a:r>
              <a:rPr lang="es-MX" dirty="0">
                <a:solidFill>
                  <a:schemeClr val="tx1"/>
                </a:solidFill>
              </a:rPr>
              <a:t>Todo documento oficial o legal emitido en el extranjero debe legalizarse, y debe presentarse acompañado por una certificación notarial firmada digitalmente</a:t>
            </a:r>
          </a:p>
          <a:p>
            <a:r>
              <a:rPr lang="es-MX" dirty="0">
                <a:solidFill>
                  <a:schemeClr val="tx1"/>
                </a:solidFill>
              </a:rPr>
              <a:t>El CLV y la documentación presentada para el registro debe incluir la siguiente información: nombre del fabricante, nombre del producto y código identificador de cada producto a registrar; en caso de que no se tengan los códigos identificadores, debe indicar el modelo y la descripción de cada producto</a:t>
            </a:r>
          </a:p>
          <a:p>
            <a:r>
              <a:rPr lang="es-MX" dirty="0">
                <a:solidFill>
                  <a:schemeClr val="tx1"/>
                </a:solidFill>
              </a:rPr>
              <a:t>Si el CLV no incluye la información del titular del producto, se debe presentar el documento que de constancia de la relación entre el titular y el fabricante del producto</a:t>
            </a:r>
          </a:p>
          <a:p>
            <a:r>
              <a:rPr lang="es-MX" dirty="0">
                <a:solidFill>
                  <a:schemeClr val="tx1"/>
                </a:solidFill>
              </a:rPr>
              <a:t>En caso de que las autoridad competente del país de origen o del titular del producto no emita alguno de los requisitos solicitados el interesado debe presentar nota emitida por la autoridad debidamente legalizada que haga constar la situación, o bien una carta emitida por el titular del producto o su representante legal que incluya la regulación que demuestre la situación</a:t>
            </a:r>
            <a:endParaRPr lang="es-CR" dirty="0">
              <a:solidFill>
                <a:schemeClr val="tx1"/>
              </a:solidFill>
            </a:endParaRPr>
          </a:p>
        </p:txBody>
      </p:sp>
    </p:spTree>
    <p:extLst>
      <p:ext uri="{BB962C8B-B14F-4D97-AF65-F5344CB8AC3E}">
        <p14:creationId xmlns:p14="http://schemas.microsoft.com/office/powerpoint/2010/main" val="2297584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AD1AFA-3AB9-AEC3-9BC2-E0C25A528FD3}"/>
              </a:ext>
            </a:extLst>
          </p:cNvPr>
          <p:cNvSpPr>
            <a:spLocks noGrp="1"/>
          </p:cNvSpPr>
          <p:nvPr>
            <p:ph type="title"/>
          </p:nvPr>
        </p:nvSpPr>
        <p:spPr>
          <a:xfrm>
            <a:off x="311700" y="883014"/>
            <a:ext cx="8520600" cy="477060"/>
          </a:xfrm>
        </p:spPr>
        <p:txBody>
          <a:bodyPr>
            <a:normAutofit fontScale="90000"/>
          </a:bodyPr>
          <a:lstStyle/>
          <a:p>
            <a:pPr algn="ctr"/>
            <a:r>
              <a:rPr lang="es-MX" dirty="0"/>
              <a:t>Requisitos EMB clase 2</a:t>
            </a:r>
            <a:endParaRPr lang="es-CR" dirty="0"/>
          </a:p>
        </p:txBody>
      </p:sp>
      <p:sp>
        <p:nvSpPr>
          <p:cNvPr id="3" name="Marcador de texto 2">
            <a:extLst>
              <a:ext uri="{FF2B5EF4-FFF2-40B4-BE49-F238E27FC236}">
                <a16:creationId xmlns:a16="http://schemas.microsoft.com/office/drawing/2014/main" id="{FDC8A1E8-7FB1-FF66-F5CA-5346B6C58BB9}"/>
              </a:ext>
            </a:extLst>
          </p:cNvPr>
          <p:cNvSpPr>
            <a:spLocks noGrp="1"/>
          </p:cNvSpPr>
          <p:nvPr>
            <p:ph type="body" idx="1"/>
          </p:nvPr>
        </p:nvSpPr>
        <p:spPr>
          <a:xfrm>
            <a:off x="311700" y="1413863"/>
            <a:ext cx="8520600" cy="3155012"/>
          </a:xfrm>
        </p:spPr>
        <p:txBody>
          <a:bodyPr>
            <a:normAutofit fontScale="85000" lnSpcReduction="20000"/>
          </a:bodyPr>
          <a:lstStyle/>
          <a:p>
            <a:r>
              <a:rPr lang="es-MX" dirty="0">
                <a:solidFill>
                  <a:schemeClr val="tx1"/>
                </a:solidFill>
              </a:rPr>
              <a:t>Formulario de registro (plataforma Regístrelo)</a:t>
            </a:r>
          </a:p>
          <a:p>
            <a:r>
              <a:rPr lang="es-MX" dirty="0">
                <a:solidFill>
                  <a:schemeClr val="tx1"/>
                </a:solidFill>
              </a:rPr>
              <a:t>Productos nacionales el fabricante debe contar con el Permiso Sanitario de Funcionamiento vigente</a:t>
            </a:r>
          </a:p>
          <a:p>
            <a:r>
              <a:rPr lang="es-MX" dirty="0">
                <a:solidFill>
                  <a:schemeClr val="tx1"/>
                </a:solidFill>
              </a:rPr>
              <a:t>Productos importados: Certificado de Libre Venta</a:t>
            </a:r>
          </a:p>
          <a:p>
            <a:r>
              <a:rPr lang="es-MX" dirty="0">
                <a:solidFill>
                  <a:schemeClr val="tx1"/>
                </a:solidFill>
              </a:rPr>
              <a:t>Especificaciones Técnicas y Médicas</a:t>
            </a:r>
          </a:p>
          <a:p>
            <a:r>
              <a:rPr lang="es-MX" dirty="0">
                <a:solidFill>
                  <a:schemeClr val="tx1"/>
                </a:solidFill>
              </a:rPr>
              <a:t>Certificado de Buenas Practicas de Manufactura</a:t>
            </a:r>
          </a:p>
          <a:p>
            <a:r>
              <a:rPr lang="es-MX" dirty="0">
                <a:solidFill>
                  <a:schemeClr val="tx1"/>
                </a:solidFill>
              </a:rPr>
              <a:t>Para los EMB que emiten radiaciones ionizantes: Autorización de la fuente de radiación</a:t>
            </a:r>
          </a:p>
          <a:p>
            <a:r>
              <a:rPr lang="es-MX" dirty="0">
                <a:solidFill>
                  <a:schemeClr val="tx1"/>
                </a:solidFill>
              </a:rPr>
              <a:t>Etiqueta original y proyecto de la etiqueta complementaria en caso de requerirla</a:t>
            </a:r>
          </a:p>
          <a:p>
            <a:r>
              <a:rPr lang="es-MX" dirty="0">
                <a:solidFill>
                  <a:schemeClr val="tx1"/>
                </a:solidFill>
              </a:rPr>
              <a:t>Contrato de manufactura</a:t>
            </a:r>
          </a:p>
          <a:p>
            <a:r>
              <a:rPr lang="es-MX" dirty="0">
                <a:solidFill>
                  <a:schemeClr val="tx1"/>
                </a:solidFill>
              </a:rPr>
              <a:t>Poder de representación legal otorgado por el titular del producto</a:t>
            </a:r>
          </a:p>
          <a:p>
            <a:r>
              <a:rPr lang="es-MX" dirty="0">
                <a:solidFill>
                  <a:schemeClr val="tx1"/>
                </a:solidFill>
              </a:rPr>
              <a:t>EMB para Diagnóstico In Vitro: Documento que indique la norma internacional que contenga los estándares de exactitud y precisión aplicables al EMB</a:t>
            </a:r>
          </a:p>
          <a:p>
            <a:r>
              <a:rPr lang="es-MX" dirty="0">
                <a:solidFill>
                  <a:schemeClr val="tx1"/>
                </a:solidFill>
              </a:rPr>
              <a:t>Pago del arancel en línea </a:t>
            </a:r>
            <a:endParaRPr lang="es-CR" dirty="0">
              <a:solidFill>
                <a:schemeClr val="tx1"/>
              </a:solidFill>
            </a:endParaRPr>
          </a:p>
        </p:txBody>
      </p:sp>
    </p:spTree>
    <p:extLst>
      <p:ext uri="{BB962C8B-B14F-4D97-AF65-F5344CB8AC3E}">
        <p14:creationId xmlns:p14="http://schemas.microsoft.com/office/powerpoint/2010/main" val="20923237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51A961-6A26-B271-8338-9C4971D69815}"/>
              </a:ext>
            </a:extLst>
          </p:cNvPr>
          <p:cNvSpPr>
            <a:spLocks noGrp="1"/>
          </p:cNvSpPr>
          <p:nvPr>
            <p:ph type="title"/>
          </p:nvPr>
        </p:nvSpPr>
        <p:spPr>
          <a:xfrm>
            <a:off x="311700" y="879581"/>
            <a:ext cx="8520600" cy="480493"/>
          </a:xfrm>
        </p:spPr>
        <p:txBody>
          <a:bodyPr>
            <a:normAutofit fontScale="90000"/>
          </a:bodyPr>
          <a:lstStyle/>
          <a:p>
            <a:pPr algn="ctr"/>
            <a:r>
              <a:rPr lang="es-MX" dirty="0"/>
              <a:t>Requisitos EMB clase 3</a:t>
            </a:r>
            <a:endParaRPr lang="es-CR" dirty="0"/>
          </a:p>
        </p:txBody>
      </p:sp>
      <p:sp>
        <p:nvSpPr>
          <p:cNvPr id="3" name="Marcador de texto 2">
            <a:extLst>
              <a:ext uri="{FF2B5EF4-FFF2-40B4-BE49-F238E27FC236}">
                <a16:creationId xmlns:a16="http://schemas.microsoft.com/office/drawing/2014/main" id="{708DE607-7BA3-CBB7-AED3-C80D837C19C3}"/>
              </a:ext>
            </a:extLst>
          </p:cNvPr>
          <p:cNvSpPr>
            <a:spLocks noGrp="1"/>
          </p:cNvSpPr>
          <p:nvPr>
            <p:ph type="body" idx="1"/>
          </p:nvPr>
        </p:nvSpPr>
        <p:spPr>
          <a:xfrm>
            <a:off x="311700" y="1360075"/>
            <a:ext cx="8520600" cy="3208800"/>
          </a:xfrm>
        </p:spPr>
        <p:txBody>
          <a:bodyPr>
            <a:normAutofit fontScale="92500" lnSpcReduction="20000"/>
          </a:bodyPr>
          <a:lstStyle/>
          <a:p>
            <a:r>
              <a:rPr lang="es-MX" sz="2400" dirty="0">
                <a:solidFill>
                  <a:schemeClr val="tx1"/>
                </a:solidFill>
              </a:rPr>
              <a:t>Debe presentar los requisitos establecidos para el EMB clase 2</a:t>
            </a:r>
          </a:p>
          <a:p>
            <a:r>
              <a:rPr lang="es-MX" sz="2400" dirty="0">
                <a:solidFill>
                  <a:schemeClr val="tx1"/>
                </a:solidFill>
              </a:rPr>
              <a:t>Evidencia clínica que demuestre la seguridad y eficacia del producto</a:t>
            </a:r>
          </a:p>
          <a:p>
            <a:r>
              <a:rPr lang="es-MX" sz="2400" dirty="0">
                <a:solidFill>
                  <a:schemeClr val="tx1"/>
                </a:solidFill>
              </a:rPr>
              <a:t>En el caso de los IVD pueden presentar la evidencia clínica o las pruebas de investigación comparativas realizadas en el EMB utilizando muestras humanas representativas y en condiciones similares a las del uso esperado; estas pruebas deberán ser acompañadas de una declaración de parte del titular del producto dando fe de la veracidad de los resultados</a:t>
            </a:r>
            <a:endParaRPr lang="es-CR" sz="2400" dirty="0">
              <a:solidFill>
                <a:schemeClr val="tx1"/>
              </a:solidFill>
            </a:endParaRPr>
          </a:p>
        </p:txBody>
      </p:sp>
    </p:spTree>
    <p:extLst>
      <p:ext uri="{BB962C8B-B14F-4D97-AF65-F5344CB8AC3E}">
        <p14:creationId xmlns:p14="http://schemas.microsoft.com/office/powerpoint/2010/main" val="494783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9B1F01-FAE7-55B6-5A4F-1051FB7436BA}"/>
              </a:ext>
            </a:extLst>
          </p:cNvPr>
          <p:cNvSpPr>
            <a:spLocks noGrp="1"/>
          </p:cNvSpPr>
          <p:nvPr>
            <p:ph type="title"/>
          </p:nvPr>
        </p:nvSpPr>
        <p:spPr>
          <a:xfrm>
            <a:off x="311700" y="902633"/>
            <a:ext cx="8520600" cy="572700"/>
          </a:xfrm>
        </p:spPr>
        <p:txBody>
          <a:bodyPr>
            <a:normAutofit fontScale="90000"/>
          </a:bodyPr>
          <a:lstStyle/>
          <a:p>
            <a:pPr algn="ctr"/>
            <a:r>
              <a:rPr lang="es-MX" dirty="0"/>
              <a:t>Requisitos EMB clase 4</a:t>
            </a:r>
            <a:endParaRPr lang="es-CR" dirty="0"/>
          </a:p>
        </p:txBody>
      </p:sp>
      <p:sp>
        <p:nvSpPr>
          <p:cNvPr id="3" name="Marcador de texto 2">
            <a:extLst>
              <a:ext uri="{FF2B5EF4-FFF2-40B4-BE49-F238E27FC236}">
                <a16:creationId xmlns:a16="http://schemas.microsoft.com/office/drawing/2014/main" id="{C8385022-5025-1AE5-FB2E-0B86A7CE446C}"/>
              </a:ext>
            </a:extLst>
          </p:cNvPr>
          <p:cNvSpPr>
            <a:spLocks noGrp="1"/>
          </p:cNvSpPr>
          <p:nvPr>
            <p:ph type="body" idx="1"/>
          </p:nvPr>
        </p:nvSpPr>
        <p:spPr>
          <a:xfrm>
            <a:off x="311700" y="1544491"/>
            <a:ext cx="8520600" cy="3024383"/>
          </a:xfrm>
        </p:spPr>
        <p:txBody>
          <a:bodyPr/>
          <a:lstStyle/>
          <a:p>
            <a:r>
              <a:rPr lang="es-MX" dirty="0">
                <a:solidFill>
                  <a:schemeClr val="tx1"/>
                </a:solidFill>
              </a:rPr>
              <a:t>Deben presentar los requisitos establecidos para un EMB clase 2 y 3</a:t>
            </a:r>
          </a:p>
          <a:p>
            <a:r>
              <a:rPr lang="es-MX" dirty="0">
                <a:solidFill>
                  <a:schemeClr val="tx1"/>
                </a:solidFill>
              </a:rPr>
              <a:t>Copia del estudio de análisis y evaluación de riesgos y las medidas a adoptar para la reducción de ellos que satisfaga los requerimientos de seguridad y eficacia</a:t>
            </a:r>
          </a:p>
          <a:p>
            <a:r>
              <a:rPr lang="es-MX" dirty="0">
                <a:solidFill>
                  <a:schemeClr val="tx1"/>
                </a:solidFill>
              </a:rPr>
              <a:t>Referencia bibliográfica de reportes publicados, relacionados con el uso, seguridad y eficacia del EMB (posteriores a su comercialización)</a:t>
            </a:r>
          </a:p>
          <a:p>
            <a:r>
              <a:rPr lang="es-MX" dirty="0">
                <a:solidFill>
                  <a:schemeClr val="tx1"/>
                </a:solidFill>
              </a:rPr>
              <a:t>EMB fabricados a partir de tejidos animales y sus derivados, deben presentar el certificado emitido por el fabricante que demuestre la seguridad biológica del producto</a:t>
            </a:r>
          </a:p>
          <a:p>
            <a:endParaRPr lang="es-CR" dirty="0"/>
          </a:p>
        </p:txBody>
      </p:sp>
    </p:spTree>
    <p:extLst>
      <p:ext uri="{BB962C8B-B14F-4D97-AF65-F5344CB8AC3E}">
        <p14:creationId xmlns:p14="http://schemas.microsoft.com/office/powerpoint/2010/main" val="352780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BEF8A4-DA98-8725-6B73-7FA6DC0FBD68}"/>
              </a:ext>
            </a:extLst>
          </p:cNvPr>
          <p:cNvSpPr>
            <a:spLocks noGrp="1"/>
          </p:cNvSpPr>
          <p:nvPr>
            <p:ph type="title"/>
          </p:nvPr>
        </p:nvSpPr>
        <p:spPr>
          <a:xfrm>
            <a:off x="311700" y="921435"/>
            <a:ext cx="8520600" cy="572700"/>
          </a:xfrm>
        </p:spPr>
        <p:txBody>
          <a:bodyPr>
            <a:normAutofit fontScale="90000"/>
          </a:bodyPr>
          <a:lstStyle/>
          <a:p>
            <a:pPr algn="ctr"/>
            <a:r>
              <a:rPr lang="es-MX" dirty="0"/>
              <a:t>EMB clase 1</a:t>
            </a:r>
            <a:endParaRPr lang="es-CR" dirty="0"/>
          </a:p>
        </p:txBody>
      </p:sp>
      <p:sp>
        <p:nvSpPr>
          <p:cNvPr id="3" name="Marcador de texto 2">
            <a:extLst>
              <a:ext uri="{FF2B5EF4-FFF2-40B4-BE49-F238E27FC236}">
                <a16:creationId xmlns:a16="http://schemas.microsoft.com/office/drawing/2014/main" id="{176EF118-1D6A-3654-E8CE-63F418D98971}"/>
              </a:ext>
            </a:extLst>
          </p:cNvPr>
          <p:cNvSpPr>
            <a:spLocks noGrp="1"/>
          </p:cNvSpPr>
          <p:nvPr>
            <p:ph type="body" idx="1"/>
          </p:nvPr>
        </p:nvSpPr>
        <p:spPr>
          <a:xfrm>
            <a:off x="311700" y="1913324"/>
            <a:ext cx="8520600" cy="2082374"/>
          </a:xfrm>
        </p:spPr>
        <p:txBody>
          <a:bodyPr>
            <a:normAutofit/>
          </a:bodyPr>
          <a:lstStyle/>
          <a:p>
            <a:r>
              <a:rPr lang="es-MX" sz="2000" dirty="0">
                <a:solidFill>
                  <a:schemeClr val="tx1"/>
                </a:solidFill>
              </a:rPr>
              <a:t>Los EMB clase 1 se encuentran exonerados de registro sanitario de acuerdo con el Decreto Ejecutivo </a:t>
            </a:r>
            <a:r>
              <a:rPr lang="es-MX" sz="2000" dirty="0" err="1">
                <a:solidFill>
                  <a:schemeClr val="tx1"/>
                </a:solidFill>
              </a:rPr>
              <a:t>N°</a:t>
            </a:r>
            <a:r>
              <a:rPr lang="es-MX" sz="2000" dirty="0">
                <a:solidFill>
                  <a:schemeClr val="tx1"/>
                </a:solidFill>
              </a:rPr>
              <a:t> 41387-S (Se debe tener en consideración que el producto debe cumplir con los requisitos de etiquetado para su puesta en el mercado nacional)</a:t>
            </a:r>
          </a:p>
        </p:txBody>
      </p:sp>
    </p:spTree>
    <p:extLst>
      <p:ext uri="{BB962C8B-B14F-4D97-AF65-F5344CB8AC3E}">
        <p14:creationId xmlns:p14="http://schemas.microsoft.com/office/powerpoint/2010/main" val="18451989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86C869-84EA-0CB9-523B-AB166A0FEC97}"/>
              </a:ext>
            </a:extLst>
          </p:cNvPr>
          <p:cNvSpPr>
            <a:spLocks noGrp="1"/>
          </p:cNvSpPr>
          <p:nvPr>
            <p:ph type="title"/>
          </p:nvPr>
        </p:nvSpPr>
        <p:spPr>
          <a:xfrm>
            <a:off x="311700" y="906067"/>
            <a:ext cx="8520600" cy="572700"/>
          </a:xfrm>
        </p:spPr>
        <p:txBody>
          <a:bodyPr>
            <a:normAutofit fontScale="90000"/>
          </a:bodyPr>
          <a:lstStyle/>
          <a:p>
            <a:pPr algn="ctr"/>
            <a:r>
              <a:rPr lang="es-MX" dirty="0"/>
              <a:t>Requisitos para la renovación de EMB</a:t>
            </a:r>
            <a:endParaRPr lang="es-CR" dirty="0"/>
          </a:p>
        </p:txBody>
      </p:sp>
      <p:sp>
        <p:nvSpPr>
          <p:cNvPr id="3" name="Marcador de texto 2">
            <a:extLst>
              <a:ext uri="{FF2B5EF4-FFF2-40B4-BE49-F238E27FC236}">
                <a16:creationId xmlns:a16="http://schemas.microsoft.com/office/drawing/2014/main" id="{28A294BA-3112-4D62-5677-EA0C15EC9252}"/>
              </a:ext>
            </a:extLst>
          </p:cNvPr>
          <p:cNvSpPr>
            <a:spLocks noGrp="1"/>
          </p:cNvSpPr>
          <p:nvPr>
            <p:ph type="body" idx="1"/>
          </p:nvPr>
        </p:nvSpPr>
        <p:spPr>
          <a:xfrm>
            <a:off x="311700" y="1636699"/>
            <a:ext cx="8520600" cy="2932176"/>
          </a:xfrm>
        </p:spPr>
        <p:txBody>
          <a:bodyPr>
            <a:normAutofit fontScale="92500" lnSpcReduction="10000"/>
          </a:bodyPr>
          <a:lstStyle/>
          <a:p>
            <a:r>
              <a:rPr lang="es-MX" dirty="0">
                <a:solidFill>
                  <a:schemeClr val="tx1"/>
                </a:solidFill>
              </a:rPr>
              <a:t>Formulario de trámite (Plataforma Regístrelo)</a:t>
            </a:r>
          </a:p>
          <a:p>
            <a:r>
              <a:rPr lang="es-MX" dirty="0">
                <a:solidFill>
                  <a:schemeClr val="tx1"/>
                </a:solidFill>
              </a:rPr>
              <a:t>Poder de representación legal otorgado por el titular del producto en caso de que el mismo no conste en el expediente o se encuentre vencido</a:t>
            </a:r>
          </a:p>
          <a:p>
            <a:r>
              <a:rPr lang="es-MX" dirty="0">
                <a:solidFill>
                  <a:schemeClr val="tx1"/>
                </a:solidFill>
              </a:rPr>
              <a:t>Contrato de manufactura en caso de que el mismo no conste en el expediente o se encuentre vencido</a:t>
            </a:r>
          </a:p>
          <a:p>
            <a:r>
              <a:rPr lang="es-MX" dirty="0">
                <a:solidFill>
                  <a:schemeClr val="tx1"/>
                </a:solidFill>
              </a:rPr>
              <a:t>Declaración jurada emitida por el fabricante o titular del producto o su representante legal en el país,(siempre que el poder presentado otorgue esta facultad) en la que se declare que las condiciones del registro y las características del producto no han variado</a:t>
            </a:r>
          </a:p>
          <a:p>
            <a:r>
              <a:rPr lang="es-MX" dirty="0">
                <a:solidFill>
                  <a:schemeClr val="tx1"/>
                </a:solidFill>
              </a:rPr>
              <a:t>Certificado de BPM</a:t>
            </a:r>
          </a:p>
        </p:txBody>
      </p:sp>
    </p:spTree>
    <p:extLst>
      <p:ext uri="{BB962C8B-B14F-4D97-AF65-F5344CB8AC3E}">
        <p14:creationId xmlns:p14="http://schemas.microsoft.com/office/powerpoint/2010/main" val="1999299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86C869-84EA-0CB9-523B-AB166A0FEC97}"/>
              </a:ext>
            </a:extLst>
          </p:cNvPr>
          <p:cNvSpPr>
            <a:spLocks noGrp="1"/>
          </p:cNvSpPr>
          <p:nvPr>
            <p:ph type="title"/>
          </p:nvPr>
        </p:nvSpPr>
        <p:spPr>
          <a:xfrm>
            <a:off x="311700" y="906067"/>
            <a:ext cx="8520600" cy="572700"/>
          </a:xfrm>
        </p:spPr>
        <p:txBody>
          <a:bodyPr>
            <a:normAutofit fontScale="90000"/>
          </a:bodyPr>
          <a:lstStyle/>
          <a:p>
            <a:pPr algn="ctr"/>
            <a:r>
              <a:rPr lang="es-MX" dirty="0"/>
              <a:t>Requisitos para la renovación de EMB</a:t>
            </a:r>
            <a:endParaRPr lang="es-CR" dirty="0"/>
          </a:p>
        </p:txBody>
      </p:sp>
      <p:sp>
        <p:nvSpPr>
          <p:cNvPr id="3" name="Marcador de texto 2">
            <a:extLst>
              <a:ext uri="{FF2B5EF4-FFF2-40B4-BE49-F238E27FC236}">
                <a16:creationId xmlns:a16="http://schemas.microsoft.com/office/drawing/2014/main" id="{28A294BA-3112-4D62-5677-EA0C15EC9252}"/>
              </a:ext>
            </a:extLst>
          </p:cNvPr>
          <p:cNvSpPr>
            <a:spLocks noGrp="1"/>
          </p:cNvSpPr>
          <p:nvPr>
            <p:ph type="body" idx="1"/>
          </p:nvPr>
        </p:nvSpPr>
        <p:spPr>
          <a:xfrm>
            <a:off x="311700" y="1636699"/>
            <a:ext cx="8520600" cy="2932176"/>
          </a:xfrm>
        </p:spPr>
        <p:txBody>
          <a:bodyPr>
            <a:normAutofit/>
          </a:bodyPr>
          <a:lstStyle/>
          <a:p>
            <a:r>
              <a:rPr lang="es-MX" dirty="0">
                <a:solidFill>
                  <a:schemeClr val="tx1"/>
                </a:solidFill>
              </a:rPr>
              <a:t>Productos nacionales deben tener el PSF vigente</a:t>
            </a:r>
          </a:p>
          <a:p>
            <a:r>
              <a:rPr lang="es-MX" dirty="0">
                <a:solidFill>
                  <a:schemeClr val="tx1"/>
                </a:solidFill>
              </a:rPr>
              <a:t>Productos importados deben presentar CLV vigente</a:t>
            </a:r>
          </a:p>
          <a:p>
            <a:r>
              <a:rPr lang="es-MX" dirty="0">
                <a:solidFill>
                  <a:schemeClr val="tx1"/>
                </a:solidFill>
              </a:rPr>
              <a:t>Etiqueta del producto cuando la misma no conste en el expediente</a:t>
            </a:r>
          </a:p>
          <a:p>
            <a:r>
              <a:rPr lang="es-MX" dirty="0">
                <a:solidFill>
                  <a:schemeClr val="tx1"/>
                </a:solidFill>
              </a:rPr>
              <a:t>Autorización vigente de la fuente de radiaciones</a:t>
            </a:r>
          </a:p>
          <a:p>
            <a:r>
              <a:rPr lang="es-MX" dirty="0">
                <a:solidFill>
                  <a:schemeClr val="tx1"/>
                </a:solidFill>
              </a:rPr>
              <a:t>EMB fabricados a partir de tejidos animales o sus derivados deben presentar el certificado de seguridad biológica</a:t>
            </a:r>
          </a:p>
          <a:p>
            <a:r>
              <a:rPr lang="es-MX" dirty="0">
                <a:solidFill>
                  <a:schemeClr val="tx1"/>
                </a:solidFill>
              </a:rPr>
              <a:t>Cancelación del arancel</a:t>
            </a:r>
            <a:endParaRPr lang="es-CR" dirty="0">
              <a:solidFill>
                <a:schemeClr val="tx1"/>
              </a:solidFill>
            </a:endParaRPr>
          </a:p>
        </p:txBody>
      </p:sp>
    </p:spTree>
    <p:extLst>
      <p:ext uri="{BB962C8B-B14F-4D97-AF65-F5344CB8AC3E}">
        <p14:creationId xmlns:p14="http://schemas.microsoft.com/office/powerpoint/2010/main" val="2288851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F145B1-FA05-A346-C0DB-300F14855CB3}"/>
              </a:ext>
            </a:extLst>
          </p:cNvPr>
          <p:cNvSpPr>
            <a:spLocks noGrp="1"/>
          </p:cNvSpPr>
          <p:nvPr>
            <p:ph type="title"/>
          </p:nvPr>
        </p:nvSpPr>
        <p:spPr>
          <a:xfrm>
            <a:off x="311700" y="848845"/>
            <a:ext cx="8520600" cy="518913"/>
          </a:xfrm>
        </p:spPr>
        <p:txBody>
          <a:bodyPr>
            <a:normAutofit fontScale="90000"/>
          </a:bodyPr>
          <a:lstStyle/>
          <a:p>
            <a:pPr algn="ctr"/>
            <a:r>
              <a:rPr lang="es-MX" sz="2400" dirty="0"/>
              <a:t>Especificaciones Técnicas</a:t>
            </a:r>
            <a:endParaRPr lang="es-CR" sz="2400" dirty="0"/>
          </a:p>
        </p:txBody>
      </p:sp>
      <p:sp>
        <p:nvSpPr>
          <p:cNvPr id="3" name="Marcador de texto 2">
            <a:extLst>
              <a:ext uri="{FF2B5EF4-FFF2-40B4-BE49-F238E27FC236}">
                <a16:creationId xmlns:a16="http://schemas.microsoft.com/office/drawing/2014/main" id="{5436396E-A484-2032-2000-FD1D169CEB82}"/>
              </a:ext>
            </a:extLst>
          </p:cNvPr>
          <p:cNvSpPr>
            <a:spLocks noGrp="1"/>
          </p:cNvSpPr>
          <p:nvPr>
            <p:ph type="body" idx="1"/>
          </p:nvPr>
        </p:nvSpPr>
        <p:spPr>
          <a:xfrm>
            <a:off x="311700" y="1367758"/>
            <a:ext cx="8520600" cy="3281082"/>
          </a:xfrm>
        </p:spPr>
        <p:txBody>
          <a:bodyPr>
            <a:normAutofit fontScale="85000" lnSpcReduction="20000"/>
          </a:bodyPr>
          <a:lstStyle/>
          <a:p>
            <a:r>
              <a:rPr lang="es-MX" dirty="0">
                <a:solidFill>
                  <a:schemeClr val="tx1"/>
                </a:solidFill>
              </a:rPr>
              <a:t>Descripción detallada del EMB, y su código identificador</a:t>
            </a:r>
          </a:p>
          <a:p>
            <a:r>
              <a:rPr lang="es-MX" dirty="0">
                <a:solidFill>
                  <a:schemeClr val="tx1"/>
                </a:solidFill>
              </a:rPr>
              <a:t>Imagen del producto (s)</a:t>
            </a:r>
          </a:p>
          <a:p>
            <a:r>
              <a:rPr lang="es-MX" dirty="0">
                <a:solidFill>
                  <a:schemeClr val="tx1"/>
                </a:solidFill>
              </a:rPr>
              <a:t>Instrucciones detalladas del uso del producto</a:t>
            </a:r>
          </a:p>
          <a:p>
            <a:r>
              <a:rPr lang="es-MX" dirty="0">
                <a:solidFill>
                  <a:schemeClr val="tx1"/>
                </a:solidFill>
              </a:rPr>
              <a:t>Descripción clara de las partes que componen el EMB</a:t>
            </a:r>
          </a:p>
          <a:p>
            <a:r>
              <a:rPr lang="es-MX" dirty="0">
                <a:solidFill>
                  <a:schemeClr val="tx1"/>
                </a:solidFill>
              </a:rPr>
              <a:t>Material de fabricación</a:t>
            </a:r>
          </a:p>
          <a:p>
            <a:r>
              <a:rPr lang="es-MX" dirty="0">
                <a:solidFill>
                  <a:schemeClr val="tx1"/>
                </a:solidFill>
              </a:rPr>
              <a:t>Indicación de si es de un solo uso o reutilizable</a:t>
            </a:r>
          </a:p>
          <a:p>
            <a:r>
              <a:rPr lang="es-MX" dirty="0">
                <a:solidFill>
                  <a:schemeClr val="tx1"/>
                </a:solidFill>
              </a:rPr>
              <a:t>Indicación de esterilidad (debe notificar el método de esterilización)</a:t>
            </a:r>
          </a:p>
          <a:p>
            <a:r>
              <a:rPr lang="es-MX" dirty="0">
                <a:solidFill>
                  <a:schemeClr val="tx1"/>
                </a:solidFill>
              </a:rPr>
              <a:t>Indicación de si debe ser esterilizado antes del uso y bajo que método</a:t>
            </a:r>
          </a:p>
          <a:p>
            <a:r>
              <a:rPr lang="es-MX" dirty="0">
                <a:solidFill>
                  <a:schemeClr val="tx1"/>
                </a:solidFill>
              </a:rPr>
              <a:t>Indicar si el producto es o no de uso personal</a:t>
            </a:r>
          </a:p>
          <a:p>
            <a:r>
              <a:rPr lang="es-MX" dirty="0">
                <a:solidFill>
                  <a:schemeClr val="tx1"/>
                </a:solidFill>
              </a:rPr>
              <a:t>Condiciones de uso y mantenimiento (conexión eléctrica, condiciones ambientales, de limpieza, </a:t>
            </a:r>
            <a:r>
              <a:rPr lang="es-MX" dirty="0" err="1">
                <a:solidFill>
                  <a:schemeClr val="tx1"/>
                </a:solidFill>
              </a:rPr>
              <a:t>etc</a:t>
            </a:r>
            <a:r>
              <a:rPr lang="es-MX" dirty="0">
                <a:solidFill>
                  <a:schemeClr val="tx1"/>
                </a:solidFill>
              </a:rPr>
              <a:t>)</a:t>
            </a:r>
          </a:p>
          <a:p>
            <a:r>
              <a:rPr lang="es-MX" dirty="0">
                <a:solidFill>
                  <a:schemeClr val="tx1"/>
                </a:solidFill>
              </a:rPr>
              <a:t>Condiciones de almacenamiento y transporte </a:t>
            </a:r>
          </a:p>
          <a:p>
            <a:r>
              <a:rPr lang="es-MX" dirty="0">
                <a:solidFill>
                  <a:schemeClr val="tx1"/>
                </a:solidFill>
              </a:rPr>
              <a:t>Ficha de datos de seguridad (FDS) y formula cualitativa del producto (Reactivos de DIV, soluciones de limpieza, esterilización y acondicionadoras)</a:t>
            </a:r>
          </a:p>
          <a:p>
            <a:endParaRPr lang="es-CR" dirty="0"/>
          </a:p>
        </p:txBody>
      </p:sp>
    </p:spTree>
    <p:extLst>
      <p:ext uri="{BB962C8B-B14F-4D97-AF65-F5344CB8AC3E}">
        <p14:creationId xmlns:p14="http://schemas.microsoft.com/office/powerpoint/2010/main" val="31488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34F3D4-B10C-3643-ADA1-A3A15FB53B13}"/>
              </a:ext>
            </a:extLst>
          </p:cNvPr>
          <p:cNvSpPr>
            <a:spLocks noGrp="1"/>
          </p:cNvSpPr>
          <p:nvPr>
            <p:ph type="title"/>
          </p:nvPr>
        </p:nvSpPr>
        <p:spPr>
          <a:xfrm>
            <a:off x="311700" y="859963"/>
            <a:ext cx="8520600" cy="572700"/>
          </a:xfrm>
        </p:spPr>
        <p:txBody>
          <a:bodyPr>
            <a:noAutofit/>
          </a:bodyPr>
          <a:lstStyle/>
          <a:p>
            <a:r>
              <a:rPr lang="es-CR" sz="3600" dirty="0">
                <a:solidFill>
                  <a:srgbClr val="0070C0"/>
                </a:solidFill>
              </a:rPr>
              <a:t>Decreto Ejecutivo </a:t>
            </a:r>
            <a:r>
              <a:rPr lang="es-CR" sz="3600" dirty="0" err="1">
                <a:solidFill>
                  <a:srgbClr val="0070C0"/>
                </a:solidFill>
              </a:rPr>
              <a:t>N°</a:t>
            </a:r>
            <a:r>
              <a:rPr lang="es-CR" sz="3600" dirty="0">
                <a:solidFill>
                  <a:srgbClr val="0070C0"/>
                </a:solidFill>
              </a:rPr>
              <a:t> 43902-S</a:t>
            </a:r>
            <a:endParaRPr lang="es-CR" sz="3600" dirty="0"/>
          </a:p>
        </p:txBody>
      </p:sp>
      <p:sp>
        <p:nvSpPr>
          <p:cNvPr id="3" name="Marcador de texto 2">
            <a:extLst>
              <a:ext uri="{FF2B5EF4-FFF2-40B4-BE49-F238E27FC236}">
                <a16:creationId xmlns:a16="http://schemas.microsoft.com/office/drawing/2014/main" id="{92D3AFA0-F68C-A999-2D3C-F15BF62E77E3}"/>
              </a:ext>
            </a:extLst>
          </p:cNvPr>
          <p:cNvSpPr>
            <a:spLocks noGrp="1"/>
          </p:cNvSpPr>
          <p:nvPr>
            <p:ph type="body" idx="1"/>
          </p:nvPr>
        </p:nvSpPr>
        <p:spPr>
          <a:xfrm>
            <a:off x="311700" y="1590595"/>
            <a:ext cx="8520600" cy="2978280"/>
          </a:xfrm>
        </p:spPr>
        <p:txBody>
          <a:bodyPr/>
          <a:lstStyle/>
          <a:p>
            <a:pPr algn="just"/>
            <a:r>
              <a:rPr lang="es-MX" dirty="0">
                <a:solidFill>
                  <a:schemeClr val="tx1"/>
                </a:solidFill>
              </a:rPr>
              <a:t>El nuevo reglamento entra en vigencia a partir del 09 de septiembre del 2023</a:t>
            </a:r>
          </a:p>
          <a:p>
            <a:pPr algn="just"/>
            <a:r>
              <a:rPr lang="es-MX" dirty="0">
                <a:solidFill>
                  <a:schemeClr val="tx1"/>
                </a:solidFill>
              </a:rPr>
              <a:t>El registro sanitario se realiza por medio de la plataforma Regístrelo (como se realiza desde el 2014</a:t>
            </a:r>
          </a:p>
          <a:p>
            <a:pPr algn="just"/>
            <a:r>
              <a:rPr lang="es-MX" dirty="0">
                <a:solidFill>
                  <a:schemeClr val="tx1"/>
                </a:solidFill>
              </a:rPr>
              <a:t>La modificación se realiza con el fin de actualizar la regulación ya que el decreto anterior se </a:t>
            </a:r>
            <a:r>
              <a:rPr lang="es-MX" dirty="0" err="1">
                <a:solidFill>
                  <a:schemeClr val="tx1"/>
                </a:solidFill>
              </a:rPr>
              <a:t>encuentraba</a:t>
            </a:r>
            <a:r>
              <a:rPr lang="es-MX" dirty="0">
                <a:solidFill>
                  <a:schemeClr val="tx1"/>
                </a:solidFill>
              </a:rPr>
              <a:t> vigente desde el 2008</a:t>
            </a:r>
          </a:p>
          <a:p>
            <a:pPr algn="just"/>
            <a:r>
              <a:rPr lang="es-MX" dirty="0">
                <a:solidFill>
                  <a:schemeClr val="tx1"/>
                </a:solidFill>
              </a:rPr>
              <a:t>Se espera que la modificación al reglamento mejore la comprensión del administrado en aspectos como la clasificación así como en la determinación de los requisitos que debe presentar</a:t>
            </a:r>
            <a:endParaRPr lang="es-CR" dirty="0">
              <a:solidFill>
                <a:schemeClr val="tx1"/>
              </a:solidFill>
            </a:endParaRPr>
          </a:p>
          <a:p>
            <a:endParaRPr lang="es-CR" dirty="0"/>
          </a:p>
        </p:txBody>
      </p:sp>
    </p:spTree>
    <p:extLst>
      <p:ext uri="{BB962C8B-B14F-4D97-AF65-F5344CB8AC3E}">
        <p14:creationId xmlns:p14="http://schemas.microsoft.com/office/powerpoint/2010/main" val="33823231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F145B1-FA05-A346-C0DB-300F14855CB3}"/>
              </a:ext>
            </a:extLst>
          </p:cNvPr>
          <p:cNvSpPr>
            <a:spLocks noGrp="1"/>
          </p:cNvSpPr>
          <p:nvPr>
            <p:ph type="title"/>
          </p:nvPr>
        </p:nvSpPr>
        <p:spPr>
          <a:xfrm>
            <a:off x="311700" y="848845"/>
            <a:ext cx="8520600" cy="572700"/>
          </a:xfrm>
        </p:spPr>
        <p:txBody>
          <a:bodyPr>
            <a:normAutofit/>
          </a:bodyPr>
          <a:lstStyle/>
          <a:p>
            <a:pPr algn="ctr"/>
            <a:r>
              <a:rPr lang="es-MX" sz="2400" dirty="0"/>
              <a:t>Especificaciones Técnicas para EMB de diagnóstico In Vitro</a:t>
            </a:r>
            <a:endParaRPr lang="es-CR" sz="2400" dirty="0"/>
          </a:p>
        </p:txBody>
      </p:sp>
      <p:sp>
        <p:nvSpPr>
          <p:cNvPr id="3" name="Marcador de texto 2">
            <a:extLst>
              <a:ext uri="{FF2B5EF4-FFF2-40B4-BE49-F238E27FC236}">
                <a16:creationId xmlns:a16="http://schemas.microsoft.com/office/drawing/2014/main" id="{5436396E-A484-2032-2000-FD1D169CEB82}"/>
              </a:ext>
            </a:extLst>
          </p:cNvPr>
          <p:cNvSpPr>
            <a:spLocks noGrp="1"/>
          </p:cNvSpPr>
          <p:nvPr>
            <p:ph type="body" idx="1"/>
          </p:nvPr>
        </p:nvSpPr>
        <p:spPr>
          <a:xfrm>
            <a:off x="311700" y="1559861"/>
            <a:ext cx="8520600" cy="2481942"/>
          </a:xfrm>
        </p:spPr>
        <p:txBody>
          <a:bodyPr>
            <a:normAutofit/>
          </a:bodyPr>
          <a:lstStyle/>
          <a:p>
            <a:r>
              <a:rPr lang="es-MX" sz="2800" dirty="0">
                <a:solidFill>
                  <a:schemeClr val="tx1"/>
                </a:solidFill>
              </a:rPr>
              <a:t>Aspectos solicitados para un EMB cuando apliquen mas:</a:t>
            </a:r>
          </a:p>
          <a:p>
            <a:r>
              <a:rPr lang="es-MX" sz="2800" dirty="0">
                <a:solidFill>
                  <a:schemeClr val="tx1"/>
                </a:solidFill>
              </a:rPr>
              <a:t>Lista de pruebas que el EMB realiza</a:t>
            </a:r>
          </a:p>
          <a:p>
            <a:r>
              <a:rPr lang="es-MX" sz="2800" dirty="0">
                <a:solidFill>
                  <a:schemeClr val="tx1"/>
                </a:solidFill>
              </a:rPr>
              <a:t>Informe de desempeño de la prueba</a:t>
            </a:r>
          </a:p>
          <a:p>
            <a:endParaRPr lang="es-MX" dirty="0"/>
          </a:p>
          <a:p>
            <a:endParaRPr lang="es-CR" dirty="0"/>
          </a:p>
        </p:txBody>
      </p:sp>
    </p:spTree>
    <p:extLst>
      <p:ext uri="{BB962C8B-B14F-4D97-AF65-F5344CB8AC3E}">
        <p14:creationId xmlns:p14="http://schemas.microsoft.com/office/powerpoint/2010/main" val="838660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74A2BB-8E13-D771-B689-0569366ECBB2}"/>
              </a:ext>
            </a:extLst>
          </p:cNvPr>
          <p:cNvSpPr>
            <a:spLocks noGrp="1"/>
          </p:cNvSpPr>
          <p:nvPr>
            <p:ph type="title"/>
          </p:nvPr>
        </p:nvSpPr>
        <p:spPr>
          <a:xfrm>
            <a:off x="311700" y="879581"/>
            <a:ext cx="8520600" cy="572700"/>
          </a:xfrm>
        </p:spPr>
        <p:txBody>
          <a:bodyPr>
            <a:normAutofit fontScale="90000"/>
          </a:bodyPr>
          <a:lstStyle/>
          <a:p>
            <a:pPr algn="ctr"/>
            <a:r>
              <a:rPr lang="es-MX" dirty="0"/>
              <a:t>Especificaciones Médicas</a:t>
            </a:r>
            <a:endParaRPr lang="es-CR" dirty="0"/>
          </a:p>
        </p:txBody>
      </p:sp>
      <p:sp>
        <p:nvSpPr>
          <p:cNvPr id="3" name="Marcador de texto 2">
            <a:extLst>
              <a:ext uri="{FF2B5EF4-FFF2-40B4-BE49-F238E27FC236}">
                <a16:creationId xmlns:a16="http://schemas.microsoft.com/office/drawing/2014/main" id="{0BE796FF-72F6-44BF-36A7-244EC3F2D3EF}"/>
              </a:ext>
            </a:extLst>
          </p:cNvPr>
          <p:cNvSpPr>
            <a:spLocks noGrp="1"/>
          </p:cNvSpPr>
          <p:nvPr>
            <p:ph type="body" idx="1"/>
          </p:nvPr>
        </p:nvSpPr>
        <p:spPr>
          <a:xfrm>
            <a:off x="311700" y="1452281"/>
            <a:ext cx="8520600" cy="3116593"/>
          </a:xfrm>
        </p:spPr>
        <p:txBody>
          <a:bodyPr/>
          <a:lstStyle/>
          <a:p>
            <a:r>
              <a:rPr lang="es-MX" dirty="0">
                <a:solidFill>
                  <a:schemeClr val="tx1"/>
                </a:solidFill>
              </a:rPr>
              <a:t>Indicar de forma clara y extensa la indicación de uso del producto (para qué se usa), de forma general y especifica</a:t>
            </a:r>
          </a:p>
          <a:p>
            <a:r>
              <a:rPr lang="es-MX" dirty="0">
                <a:solidFill>
                  <a:schemeClr val="tx1"/>
                </a:solidFill>
              </a:rPr>
              <a:t>EMB que incorpora medicamentos: debe especificar el medicamento, su indicación de uso, contraindicaciones y posibles efectos adversos</a:t>
            </a:r>
          </a:p>
          <a:p>
            <a:r>
              <a:rPr lang="es-CR" dirty="0">
                <a:solidFill>
                  <a:schemeClr val="tx1"/>
                </a:solidFill>
              </a:rPr>
              <a:t>Indicar los cuidados que se deben tener a la hora de utilizar el EMB</a:t>
            </a:r>
          </a:p>
          <a:p>
            <a:r>
              <a:rPr lang="es-CR" dirty="0">
                <a:solidFill>
                  <a:schemeClr val="tx1"/>
                </a:solidFill>
              </a:rPr>
              <a:t>Instrucciones y/o recomendaciones que se le deben dar al paciente</a:t>
            </a:r>
          </a:p>
          <a:p>
            <a:r>
              <a:rPr lang="es-CR" dirty="0">
                <a:solidFill>
                  <a:schemeClr val="tx1"/>
                </a:solidFill>
              </a:rPr>
              <a:t>Indicar las posibles complicaciones</a:t>
            </a:r>
          </a:p>
          <a:p>
            <a:r>
              <a:rPr lang="es-CR" dirty="0">
                <a:solidFill>
                  <a:schemeClr val="tx1"/>
                </a:solidFill>
              </a:rPr>
              <a:t>Enumerar las posibles contraindicaciones</a:t>
            </a:r>
            <a:endParaRPr lang="es-MX" dirty="0">
              <a:solidFill>
                <a:schemeClr val="tx1"/>
              </a:solidFill>
            </a:endParaRPr>
          </a:p>
        </p:txBody>
      </p:sp>
    </p:spTree>
    <p:extLst>
      <p:ext uri="{BB962C8B-B14F-4D97-AF65-F5344CB8AC3E}">
        <p14:creationId xmlns:p14="http://schemas.microsoft.com/office/powerpoint/2010/main" val="1359129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C78259-13BC-352B-5258-B3E5C1D1999F}"/>
              </a:ext>
            </a:extLst>
          </p:cNvPr>
          <p:cNvSpPr>
            <a:spLocks noGrp="1"/>
          </p:cNvSpPr>
          <p:nvPr>
            <p:ph type="title"/>
          </p:nvPr>
        </p:nvSpPr>
        <p:spPr>
          <a:xfrm>
            <a:off x="311700" y="867647"/>
            <a:ext cx="8520600" cy="572700"/>
          </a:xfrm>
        </p:spPr>
        <p:txBody>
          <a:bodyPr>
            <a:normAutofit fontScale="90000"/>
          </a:bodyPr>
          <a:lstStyle/>
          <a:p>
            <a:pPr algn="ctr"/>
            <a:r>
              <a:rPr lang="es-MX" dirty="0"/>
              <a:t>Contrato de manufactura</a:t>
            </a:r>
            <a:endParaRPr lang="es-CR" dirty="0"/>
          </a:p>
        </p:txBody>
      </p:sp>
      <p:sp>
        <p:nvSpPr>
          <p:cNvPr id="3" name="Marcador de texto 2">
            <a:extLst>
              <a:ext uri="{FF2B5EF4-FFF2-40B4-BE49-F238E27FC236}">
                <a16:creationId xmlns:a16="http://schemas.microsoft.com/office/drawing/2014/main" id="{162687C4-4B1E-7BEB-6489-0841CD7E7E46}"/>
              </a:ext>
            </a:extLst>
          </p:cNvPr>
          <p:cNvSpPr>
            <a:spLocks noGrp="1"/>
          </p:cNvSpPr>
          <p:nvPr>
            <p:ph type="body" idx="1"/>
          </p:nvPr>
        </p:nvSpPr>
        <p:spPr>
          <a:xfrm>
            <a:off x="311700" y="1559859"/>
            <a:ext cx="8520600" cy="3009016"/>
          </a:xfrm>
        </p:spPr>
        <p:txBody>
          <a:bodyPr>
            <a:normAutofit fontScale="92500" lnSpcReduction="10000"/>
          </a:bodyPr>
          <a:lstStyle/>
          <a:p>
            <a:r>
              <a:rPr lang="es-MX" dirty="0">
                <a:solidFill>
                  <a:schemeClr val="tx1"/>
                </a:solidFill>
              </a:rPr>
              <a:t>Firmado por el titular del producto y el fabricante</a:t>
            </a:r>
          </a:p>
          <a:p>
            <a:r>
              <a:rPr lang="es-MX" dirty="0">
                <a:solidFill>
                  <a:schemeClr val="tx1"/>
                </a:solidFill>
              </a:rPr>
              <a:t>Compromiso de cumplimiento de las BPM</a:t>
            </a:r>
          </a:p>
          <a:p>
            <a:r>
              <a:rPr lang="es-MX" dirty="0">
                <a:solidFill>
                  <a:schemeClr val="tx1"/>
                </a:solidFill>
              </a:rPr>
              <a:t>Debe establecer las condiciones de producción, de análisis cuando aplique o cualquier otra gestión técnica relacionada</a:t>
            </a:r>
          </a:p>
          <a:p>
            <a:r>
              <a:rPr lang="es-MX" dirty="0">
                <a:solidFill>
                  <a:schemeClr val="tx1"/>
                </a:solidFill>
              </a:rPr>
              <a:t>Manejo de materias primas, material de acondicionamiento, material a granel y producto terminado (debe incluir la gestión que se realiza si se rechaza)</a:t>
            </a:r>
          </a:p>
          <a:p>
            <a:r>
              <a:rPr lang="es-MX" dirty="0">
                <a:solidFill>
                  <a:schemeClr val="tx1"/>
                </a:solidFill>
              </a:rPr>
              <a:t>Indicación de que se permiten las auditorias de parte del titular</a:t>
            </a:r>
          </a:p>
          <a:p>
            <a:r>
              <a:rPr lang="es-MX" dirty="0">
                <a:solidFill>
                  <a:schemeClr val="tx1"/>
                </a:solidFill>
              </a:rPr>
              <a:t>Listar cada producto o servicio objeto del contrato</a:t>
            </a:r>
          </a:p>
          <a:p>
            <a:r>
              <a:rPr lang="es-MX" dirty="0">
                <a:solidFill>
                  <a:schemeClr val="tx1"/>
                </a:solidFill>
              </a:rPr>
              <a:t>El documento debe indicar los datos completos del contratante y del contratado</a:t>
            </a:r>
          </a:p>
          <a:p>
            <a:r>
              <a:rPr lang="es-MX" dirty="0">
                <a:solidFill>
                  <a:schemeClr val="tx1"/>
                </a:solidFill>
              </a:rPr>
              <a:t>Debe establecer la vigencia del contrato así como el tipo de producto contratado</a:t>
            </a:r>
            <a:endParaRPr lang="es-CR" dirty="0">
              <a:solidFill>
                <a:schemeClr val="tx1"/>
              </a:solidFill>
            </a:endParaRPr>
          </a:p>
        </p:txBody>
      </p:sp>
    </p:spTree>
    <p:extLst>
      <p:ext uri="{BB962C8B-B14F-4D97-AF65-F5344CB8AC3E}">
        <p14:creationId xmlns:p14="http://schemas.microsoft.com/office/powerpoint/2010/main" val="1884625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612F22-598C-27A1-0E46-AAFD9BD185C0}"/>
              </a:ext>
            </a:extLst>
          </p:cNvPr>
          <p:cNvSpPr>
            <a:spLocks noGrp="1"/>
          </p:cNvSpPr>
          <p:nvPr>
            <p:ph type="title"/>
          </p:nvPr>
        </p:nvSpPr>
        <p:spPr>
          <a:xfrm>
            <a:off x="311700" y="883015"/>
            <a:ext cx="8520600" cy="572700"/>
          </a:xfrm>
        </p:spPr>
        <p:txBody>
          <a:bodyPr>
            <a:normAutofit fontScale="90000"/>
          </a:bodyPr>
          <a:lstStyle/>
          <a:p>
            <a:pPr algn="ctr"/>
            <a:r>
              <a:rPr lang="es-MX" dirty="0"/>
              <a:t>Poder de representación legal</a:t>
            </a:r>
            <a:endParaRPr lang="es-CR" dirty="0"/>
          </a:p>
        </p:txBody>
      </p:sp>
      <p:sp>
        <p:nvSpPr>
          <p:cNvPr id="3" name="Marcador de texto 2">
            <a:extLst>
              <a:ext uri="{FF2B5EF4-FFF2-40B4-BE49-F238E27FC236}">
                <a16:creationId xmlns:a16="http://schemas.microsoft.com/office/drawing/2014/main" id="{D06C97FA-5AC4-A121-91A6-0DDE89D6D3B8}"/>
              </a:ext>
            </a:extLst>
          </p:cNvPr>
          <p:cNvSpPr>
            <a:spLocks noGrp="1"/>
          </p:cNvSpPr>
          <p:nvPr>
            <p:ph type="body" idx="1"/>
          </p:nvPr>
        </p:nvSpPr>
        <p:spPr>
          <a:xfrm>
            <a:off x="311700" y="1590595"/>
            <a:ext cx="8520600" cy="2978280"/>
          </a:xfrm>
        </p:spPr>
        <p:txBody>
          <a:bodyPr>
            <a:normAutofit fontScale="92500" lnSpcReduction="10000"/>
          </a:bodyPr>
          <a:lstStyle/>
          <a:p>
            <a:r>
              <a:rPr lang="es-MX" sz="2000" dirty="0">
                <a:solidFill>
                  <a:schemeClr val="tx1"/>
                </a:solidFill>
              </a:rPr>
              <a:t>Otorgado por el titular del producto</a:t>
            </a:r>
          </a:p>
          <a:p>
            <a:r>
              <a:rPr lang="es-MX" sz="2000" dirty="0">
                <a:solidFill>
                  <a:schemeClr val="tx1"/>
                </a:solidFill>
              </a:rPr>
              <a:t>Debe indicar la vigencia del mismo</a:t>
            </a:r>
          </a:p>
          <a:p>
            <a:r>
              <a:rPr lang="es-MX" sz="2000" dirty="0">
                <a:solidFill>
                  <a:schemeClr val="tx1"/>
                </a:solidFill>
              </a:rPr>
              <a:t>Debe enumerar de manera clara las facultades que se otorgan al representante legal</a:t>
            </a:r>
          </a:p>
          <a:p>
            <a:r>
              <a:rPr lang="es-MX" sz="2000" dirty="0">
                <a:solidFill>
                  <a:schemeClr val="tx1"/>
                </a:solidFill>
              </a:rPr>
              <a:t>Cuando seas emitido en Costa Rica debe cumplir con la regulación aplicable</a:t>
            </a:r>
          </a:p>
          <a:p>
            <a:r>
              <a:rPr lang="es-MX" sz="2000" dirty="0">
                <a:solidFill>
                  <a:schemeClr val="tx1"/>
                </a:solidFill>
              </a:rPr>
              <a:t>Cuando sea emitido en el extranjero deberá presentarle debidamente legalizado, y con certificación notarial y traducción oficial en caso necesario</a:t>
            </a:r>
          </a:p>
          <a:p>
            <a:endParaRPr lang="es-MX" dirty="0"/>
          </a:p>
          <a:p>
            <a:endParaRPr lang="es-CR" dirty="0"/>
          </a:p>
        </p:txBody>
      </p:sp>
    </p:spTree>
    <p:extLst>
      <p:ext uri="{BB962C8B-B14F-4D97-AF65-F5344CB8AC3E}">
        <p14:creationId xmlns:p14="http://schemas.microsoft.com/office/powerpoint/2010/main" val="3907479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21518E-0D44-702A-7F64-757254F4C6A6}"/>
              </a:ext>
            </a:extLst>
          </p:cNvPr>
          <p:cNvSpPr>
            <a:spLocks noGrp="1"/>
          </p:cNvSpPr>
          <p:nvPr>
            <p:ph type="title"/>
          </p:nvPr>
        </p:nvSpPr>
        <p:spPr>
          <a:xfrm>
            <a:off x="311700" y="383553"/>
            <a:ext cx="5120912" cy="461691"/>
          </a:xfrm>
        </p:spPr>
        <p:txBody>
          <a:bodyPr>
            <a:normAutofit fontScale="90000"/>
          </a:bodyPr>
          <a:lstStyle/>
          <a:p>
            <a:pPr algn="ctr"/>
            <a:r>
              <a:rPr lang="es-MX" sz="2400" dirty="0"/>
              <a:t>Evidencia Clínica</a:t>
            </a:r>
            <a:endParaRPr lang="es-CR" sz="2400" dirty="0"/>
          </a:p>
        </p:txBody>
      </p:sp>
      <p:sp>
        <p:nvSpPr>
          <p:cNvPr id="3" name="Marcador de texto 2">
            <a:extLst>
              <a:ext uri="{FF2B5EF4-FFF2-40B4-BE49-F238E27FC236}">
                <a16:creationId xmlns:a16="http://schemas.microsoft.com/office/drawing/2014/main" id="{19C9AB80-CBD0-8F9D-E3FE-84714EC916BD}"/>
              </a:ext>
            </a:extLst>
          </p:cNvPr>
          <p:cNvSpPr>
            <a:spLocks noGrp="1"/>
          </p:cNvSpPr>
          <p:nvPr>
            <p:ph type="body" idx="1"/>
          </p:nvPr>
        </p:nvSpPr>
        <p:spPr>
          <a:xfrm>
            <a:off x="311700" y="952820"/>
            <a:ext cx="8520600" cy="3711388"/>
          </a:xfrm>
        </p:spPr>
        <p:txBody>
          <a:bodyPr>
            <a:normAutofit fontScale="92500" lnSpcReduction="20000"/>
          </a:bodyPr>
          <a:lstStyle/>
          <a:p>
            <a:r>
              <a:rPr lang="es-MX" dirty="0">
                <a:solidFill>
                  <a:schemeClr val="tx1"/>
                </a:solidFill>
              </a:rPr>
              <a:t>Documento de evaluación clínica realizada por el fabricante</a:t>
            </a:r>
          </a:p>
          <a:p>
            <a:r>
              <a:rPr lang="es-MX" dirty="0">
                <a:solidFill>
                  <a:schemeClr val="tx1"/>
                </a:solidFill>
              </a:rPr>
              <a:t>Estudios preclínicos cuando aplican </a:t>
            </a:r>
          </a:p>
          <a:p>
            <a:r>
              <a:rPr lang="es-MX" dirty="0">
                <a:solidFill>
                  <a:schemeClr val="tx1"/>
                </a:solidFill>
              </a:rPr>
              <a:t>Estudio de validación del software si aplica</a:t>
            </a:r>
          </a:p>
          <a:p>
            <a:r>
              <a:rPr lang="es-MX" dirty="0">
                <a:solidFill>
                  <a:schemeClr val="tx1"/>
                </a:solidFill>
              </a:rPr>
              <a:t>Estudios bibliográficos o de literatura sobre el producto</a:t>
            </a:r>
          </a:p>
          <a:p>
            <a:r>
              <a:rPr lang="es-MX" dirty="0">
                <a:solidFill>
                  <a:schemeClr val="tx1"/>
                </a:solidFill>
              </a:rPr>
              <a:t>Resumen del análisis y evaluación de riesgos</a:t>
            </a:r>
          </a:p>
          <a:p>
            <a:r>
              <a:rPr lang="es-MX" dirty="0">
                <a:solidFill>
                  <a:schemeClr val="tx1"/>
                </a:solidFill>
              </a:rPr>
              <a:t>Se pueden presentar estudios clínicos realizados en humanos sobre el producto a registrar o de un producto sustancialmente equivalente, en este caso acompañado de una declaración de equivalencia emitida por el fabricante que incluya la evidencia de dicha equivalencia</a:t>
            </a:r>
          </a:p>
          <a:p>
            <a:r>
              <a:rPr lang="es-MX" dirty="0">
                <a:solidFill>
                  <a:schemeClr val="tx1"/>
                </a:solidFill>
              </a:rPr>
              <a:t>Para los EMB de Diagnóstico In Vitro pueden presentar la Evaluación clínica, o estudios clínicos o las pruebas de investigación comparativas realizadas en el EMB usando muestras humanas, en condiciones similares a las condiciones de uso acompañadas de una declaración de parte del titular del producto dando fe de la veracidad de los resultados</a:t>
            </a:r>
          </a:p>
          <a:p>
            <a:endParaRPr lang="es-CR" dirty="0"/>
          </a:p>
        </p:txBody>
      </p:sp>
    </p:spTree>
    <p:extLst>
      <p:ext uri="{BB962C8B-B14F-4D97-AF65-F5344CB8AC3E}">
        <p14:creationId xmlns:p14="http://schemas.microsoft.com/office/powerpoint/2010/main" val="4618607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0BDB0A-6E0C-19B4-6B7C-F90BEBE6EAB5}"/>
              </a:ext>
            </a:extLst>
          </p:cNvPr>
          <p:cNvSpPr>
            <a:spLocks noGrp="1"/>
          </p:cNvSpPr>
          <p:nvPr>
            <p:ph type="title"/>
          </p:nvPr>
        </p:nvSpPr>
        <p:spPr>
          <a:xfrm>
            <a:off x="311700" y="445025"/>
            <a:ext cx="5174700" cy="572700"/>
          </a:xfrm>
        </p:spPr>
        <p:txBody>
          <a:bodyPr>
            <a:normAutofit fontScale="90000"/>
          </a:bodyPr>
          <a:lstStyle/>
          <a:p>
            <a:r>
              <a:rPr lang="es-MX" dirty="0"/>
              <a:t>Etiquetado</a:t>
            </a:r>
            <a:endParaRPr lang="es-CR" dirty="0"/>
          </a:p>
        </p:txBody>
      </p:sp>
      <p:sp>
        <p:nvSpPr>
          <p:cNvPr id="3" name="Marcador de texto 2">
            <a:extLst>
              <a:ext uri="{FF2B5EF4-FFF2-40B4-BE49-F238E27FC236}">
                <a16:creationId xmlns:a16="http://schemas.microsoft.com/office/drawing/2014/main" id="{C3F36A4A-87FF-0B58-8E27-D72CC627A895}"/>
              </a:ext>
            </a:extLst>
          </p:cNvPr>
          <p:cNvSpPr>
            <a:spLocks noGrp="1"/>
          </p:cNvSpPr>
          <p:nvPr>
            <p:ph type="body" idx="1"/>
          </p:nvPr>
        </p:nvSpPr>
        <p:spPr/>
        <p:txBody>
          <a:bodyPr>
            <a:normAutofit fontScale="92500" lnSpcReduction="10000"/>
          </a:bodyPr>
          <a:lstStyle/>
          <a:p>
            <a:r>
              <a:rPr lang="es-MX" dirty="0">
                <a:solidFill>
                  <a:schemeClr val="tx1"/>
                </a:solidFill>
              </a:rPr>
              <a:t>Debe ser original del fabricante</a:t>
            </a:r>
          </a:p>
          <a:p>
            <a:r>
              <a:rPr lang="es-MX" dirty="0">
                <a:solidFill>
                  <a:schemeClr val="tx1"/>
                </a:solidFill>
              </a:rPr>
              <a:t>Debe estar en idioma español </a:t>
            </a:r>
          </a:p>
          <a:p>
            <a:r>
              <a:rPr lang="es-MX" dirty="0">
                <a:solidFill>
                  <a:schemeClr val="tx1"/>
                </a:solidFill>
              </a:rPr>
              <a:t>Se permite el uso de una etiqueta complementaria para la traducción de la información obligatoria, para incluir información obligatoria que no se incluye desde el origen; pero no se puede utilizar para modificar o corregir la información incluida desde el origen</a:t>
            </a:r>
          </a:p>
          <a:p>
            <a:r>
              <a:rPr lang="es-MX" dirty="0">
                <a:solidFill>
                  <a:schemeClr val="tx1"/>
                </a:solidFill>
              </a:rPr>
              <a:t>Debe incluir la información detallada en el punto 19 del reglamento</a:t>
            </a:r>
          </a:p>
          <a:p>
            <a:r>
              <a:rPr lang="es-MX" dirty="0">
                <a:solidFill>
                  <a:schemeClr val="tx1"/>
                </a:solidFill>
              </a:rPr>
              <a:t>Si el paquete que contiene el EMB no tiene suficiente espacio para mostrar toda la información, las instrucciones de uso deben acompañar el EMB, pero no es necesario que se establezcan en la parte externa del mismo</a:t>
            </a:r>
          </a:p>
          <a:p>
            <a:r>
              <a:rPr lang="es-MX" dirty="0">
                <a:solidFill>
                  <a:schemeClr val="tx1"/>
                </a:solidFill>
              </a:rPr>
              <a:t>Los insertos y manuales que acompañen el EMB debe estar en idioma español</a:t>
            </a:r>
            <a:endParaRPr lang="es-CR" dirty="0">
              <a:solidFill>
                <a:schemeClr val="tx1"/>
              </a:solidFill>
            </a:endParaRPr>
          </a:p>
        </p:txBody>
      </p:sp>
    </p:spTree>
    <p:extLst>
      <p:ext uri="{BB962C8B-B14F-4D97-AF65-F5344CB8AC3E}">
        <p14:creationId xmlns:p14="http://schemas.microsoft.com/office/powerpoint/2010/main" val="213613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FEBF6A-8560-BE6A-C000-6251FA044C46}"/>
              </a:ext>
            </a:extLst>
          </p:cNvPr>
          <p:cNvSpPr>
            <a:spLocks noGrp="1"/>
          </p:cNvSpPr>
          <p:nvPr>
            <p:ph type="title"/>
          </p:nvPr>
        </p:nvSpPr>
        <p:spPr>
          <a:xfrm>
            <a:off x="488432" y="921435"/>
            <a:ext cx="8171473" cy="572700"/>
          </a:xfrm>
        </p:spPr>
        <p:txBody>
          <a:bodyPr>
            <a:normAutofit fontScale="90000"/>
          </a:bodyPr>
          <a:lstStyle/>
          <a:p>
            <a:pPr algn="ctr"/>
            <a:r>
              <a:rPr lang="es-MX" dirty="0"/>
              <a:t>Prohibiciones</a:t>
            </a:r>
            <a:endParaRPr lang="es-CR" dirty="0"/>
          </a:p>
        </p:txBody>
      </p:sp>
      <p:sp>
        <p:nvSpPr>
          <p:cNvPr id="3" name="Marcador de texto 2">
            <a:extLst>
              <a:ext uri="{FF2B5EF4-FFF2-40B4-BE49-F238E27FC236}">
                <a16:creationId xmlns:a16="http://schemas.microsoft.com/office/drawing/2014/main" id="{DB566158-A744-DD30-2B05-A696E32A7E2E}"/>
              </a:ext>
            </a:extLst>
          </p:cNvPr>
          <p:cNvSpPr>
            <a:spLocks noGrp="1"/>
          </p:cNvSpPr>
          <p:nvPr>
            <p:ph type="body" idx="1"/>
          </p:nvPr>
        </p:nvSpPr>
        <p:spPr>
          <a:xfrm>
            <a:off x="311700" y="1605963"/>
            <a:ext cx="8520600" cy="2839967"/>
          </a:xfrm>
        </p:spPr>
        <p:txBody>
          <a:bodyPr/>
          <a:lstStyle/>
          <a:p>
            <a:r>
              <a:rPr lang="es-MX" dirty="0">
                <a:solidFill>
                  <a:schemeClr val="tx1"/>
                </a:solidFill>
              </a:rPr>
              <a:t>No se autoriza la venta al público de las pruebas para diagnóstico In vitro de uso personal, para la detección de VIH, VHTL, VHB, VHC, VHD</a:t>
            </a:r>
          </a:p>
          <a:p>
            <a:r>
              <a:rPr lang="es-MX" dirty="0">
                <a:solidFill>
                  <a:schemeClr val="tx1"/>
                </a:solidFill>
              </a:rPr>
              <a:t>No se permite el registro de los productos manufacturados a partir de tejidos humanos o sus derivados; excepto los reactivos utilizados como control para pruebas de diagnóstico In Vitro</a:t>
            </a:r>
          </a:p>
          <a:p>
            <a:r>
              <a:rPr lang="es-MX" dirty="0">
                <a:solidFill>
                  <a:schemeClr val="tx1"/>
                </a:solidFill>
              </a:rPr>
              <a:t>No se permite el registro sanitario o venta de las copas menstruales que indiquen un uso continuo mayor a 8 horas</a:t>
            </a:r>
          </a:p>
          <a:p>
            <a:pPr marL="114300" indent="0">
              <a:buNone/>
            </a:pPr>
            <a:endParaRPr lang="es-CR" dirty="0"/>
          </a:p>
        </p:txBody>
      </p:sp>
    </p:spTree>
    <p:extLst>
      <p:ext uri="{BB962C8B-B14F-4D97-AF65-F5344CB8AC3E}">
        <p14:creationId xmlns:p14="http://schemas.microsoft.com/office/powerpoint/2010/main" val="13797138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4585D7-E14F-2984-91B9-CBC8E21A43B0}"/>
              </a:ext>
            </a:extLst>
          </p:cNvPr>
          <p:cNvSpPr>
            <a:spLocks noGrp="1"/>
          </p:cNvSpPr>
          <p:nvPr>
            <p:ph type="title"/>
          </p:nvPr>
        </p:nvSpPr>
        <p:spPr>
          <a:xfrm>
            <a:off x="365488" y="975223"/>
            <a:ext cx="8520600" cy="572700"/>
          </a:xfrm>
        </p:spPr>
        <p:txBody>
          <a:bodyPr>
            <a:normAutofit fontScale="90000"/>
          </a:bodyPr>
          <a:lstStyle/>
          <a:p>
            <a:pPr algn="ctr"/>
            <a:r>
              <a:rPr lang="es-MX" dirty="0"/>
              <a:t>Regulación de Equipo y Material Biomédico</a:t>
            </a:r>
            <a:endParaRPr lang="es-CR" dirty="0"/>
          </a:p>
        </p:txBody>
      </p:sp>
      <p:sp>
        <p:nvSpPr>
          <p:cNvPr id="3" name="Marcador de texto 2">
            <a:extLst>
              <a:ext uri="{FF2B5EF4-FFF2-40B4-BE49-F238E27FC236}">
                <a16:creationId xmlns:a16="http://schemas.microsoft.com/office/drawing/2014/main" id="{B12FFE9C-4751-BA77-FE6C-2590CF7BD4A7}"/>
              </a:ext>
            </a:extLst>
          </p:cNvPr>
          <p:cNvSpPr>
            <a:spLocks noGrp="1"/>
          </p:cNvSpPr>
          <p:nvPr>
            <p:ph type="body" idx="1"/>
          </p:nvPr>
        </p:nvSpPr>
        <p:spPr>
          <a:xfrm>
            <a:off x="365488" y="2205319"/>
            <a:ext cx="8520600" cy="1052712"/>
          </a:xfrm>
        </p:spPr>
        <p:txBody>
          <a:bodyPr>
            <a:normAutofit/>
          </a:bodyPr>
          <a:lstStyle/>
          <a:p>
            <a:pPr marL="114300" indent="0" algn="ctr">
              <a:buNone/>
            </a:pPr>
            <a:r>
              <a:rPr lang="pt-BR" sz="4800" b="1" dirty="0">
                <a:solidFill>
                  <a:srgbClr val="18498C"/>
                </a:solidFill>
              </a:rPr>
              <a:t>GRACIAS</a:t>
            </a:r>
            <a:endParaRPr lang="es-CR" sz="4800" dirty="0"/>
          </a:p>
        </p:txBody>
      </p:sp>
    </p:spTree>
    <p:extLst>
      <p:ext uri="{BB962C8B-B14F-4D97-AF65-F5344CB8AC3E}">
        <p14:creationId xmlns:p14="http://schemas.microsoft.com/office/powerpoint/2010/main" val="3396072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B46BAD-FE98-46B1-3C2B-F34D63EBEAFB}"/>
              </a:ext>
            </a:extLst>
          </p:cNvPr>
          <p:cNvSpPr>
            <a:spLocks noGrp="1"/>
          </p:cNvSpPr>
          <p:nvPr>
            <p:ph type="title"/>
          </p:nvPr>
        </p:nvSpPr>
        <p:spPr>
          <a:xfrm>
            <a:off x="311700" y="760719"/>
            <a:ext cx="8520600" cy="499463"/>
          </a:xfrm>
        </p:spPr>
        <p:txBody>
          <a:bodyPr>
            <a:noAutofit/>
          </a:bodyPr>
          <a:lstStyle/>
          <a:p>
            <a:r>
              <a:rPr lang="es-MX" sz="2400" dirty="0"/>
              <a:t>Equipo y Material Biomédico (EMB)</a:t>
            </a:r>
            <a:endParaRPr lang="es-CR" sz="2400" dirty="0"/>
          </a:p>
        </p:txBody>
      </p:sp>
      <p:sp>
        <p:nvSpPr>
          <p:cNvPr id="3" name="Marcador de texto 2">
            <a:extLst>
              <a:ext uri="{FF2B5EF4-FFF2-40B4-BE49-F238E27FC236}">
                <a16:creationId xmlns:a16="http://schemas.microsoft.com/office/drawing/2014/main" id="{7CA59701-BB5F-EC23-5A8E-2DAA0C27F02A}"/>
              </a:ext>
            </a:extLst>
          </p:cNvPr>
          <p:cNvSpPr>
            <a:spLocks noGrp="1"/>
          </p:cNvSpPr>
          <p:nvPr>
            <p:ph type="body" idx="1"/>
          </p:nvPr>
        </p:nvSpPr>
        <p:spPr>
          <a:xfrm>
            <a:off x="257912" y="1321655"/>
            <a:ext cx="8520600" cy="3488551"/>
          </a:xfrm>
        </p:spPr>
        <p:txBody>
          <a:bodyPr>
            <a:normAutofit fontScale="92500" lnSpcReduction="10000"/>
          </a:bodyPr>
          <a:lstStyle/>
          <a:p>
            <a:pPr marL="114300" indent="0" algn="l">
              <a:buNone/>
            </a:pPr>
            <a:r>
              <a:rPr lang="es-MX" b="0" i="0" u="none" strike="noStrike" baseline="0" dirty="0">
                <a:solidFill>
                  <a:schemeClr val="tx1"/>
                </a:solidFill>
                <a:latin typeface="+mj-lt"/>
              </a:rPr>
              <a:t>Es cualquier instrumento, dispositivo, equipo, material u otro artículo, utilizado solo o en combinación, incluidos los programas informáticos que intervengan en su buen funcionamiento, destinado por el fabricante a ser utilizado en seres humanos con alguno de los siguientes fines:</a:t>
            </a:r>
          </a:p>
          <a:p>
            <a:r>
              <a:rPr lang="es-MX" b="0" i="0" u="none" strike="noStrike" baseline="0" dirty="0">
                <a:solidFill>
                  <a:schemeClr val="tx1"/>
                </a:solidFill>
                <a:latin typeface="+mj-lt"/>
              </a:rPr>
              <a:t>diagnóstico, prevención, control, tratamiento o alivio de una enfermedad; </a:t>
            </a:r>
          </a:p>
          <a:p>
            <a:r>
              <a:rPr lang="es-MX" b="0" i="0" u="none" strike="noStrike" baseline="0" dirty="0">
                <a:solidFill>
                  <a:schemeClr val="tx1"/>
                </a:solidFill>
                <a:latin typeface="+mj-lt"/>
              </a:rPr>
              <a:t>diagnóstico, control, tratamiento, alivio o compensación de una lesión o de una deficiencia; </a:t>
            </a:r>
          </a:p>
          <a:p>
            <a:r>
              <a:rPr lang="es-MX" b="0" i="0" u="none" strike="noStrike" baseline="0" dirty="0">
                <a:solidFill>
                  <a:schemeClr val="tx1"/>
                </a:solidFill>
                <a:latin typeface="+mj-lt"/>
              </a:rPr>
              <a:t>investigación, </a:t>
            </a:r>
          </a:p>
          <a:p>
            <a:r>
              <a:rPr lang="es-MX" b="0" i="0" u="none" strike="noStrike" baseline="0" dirty="0">
                <a:solidFill>
                  <a:schemeClr val="tx1"/>
                </a:solidFill>
                <a:latin typeface="+mj-lt"/>
              </a:rPr>
              <a:t>sustitución o modificación de la anatomía o de un proceso fisiológico; </a:t>
            </a:r>
          </a:p>
          <a:p>
            <a:r>
              <a:rPr lang="es-MX" b="0" i="0" u="none" strike="noStrike" baseline="0" dirty="0">
                <a:solidFill>
                  <a:schemeClr val="tx1"/>
                </a:solidFill>
                <a:latin typeface="+mj-lt"/>
              </a:rPr>
              <a:t>o regulación de la concepción, </a:t>
            </a:r>
          </a:p>
          <a:p>
            <a:r>
              <a:rPr lang="es-MX" b="0" i="0" u="none" strike="noStrike" baseline="0" dirty="0">
                <a:solidFill>
                  <a:schemeClr val="tx1"/>
                </a:solidFill>
                <a:latin typeface="+mj-lt"/>
              </a:rPr>
              <a:t>así como los productos que se utilizan para limpiar, acondicionar, desinfectar y esterilizar un EMB.</a:t>
            </a:r>
          </a:p>
          <a:p>
            <a:pPr marL="114300" indent="0" algn="l">
              <a:buNone/>
            </a:pPr>
            <a:endParaRPr lang="es-MX" b="0" i="0" u="none" strike="noStrike" baseline="0" dirty="0">
              <a:solidFill>
                <a:schemeClr val="tx1"/>
              </a:solidFill>
              <a:latin typeface="+mj-lt"/>
            </a:endParaRPr>
          </a:p>
        </p:txBody>
      </p:sp>
    </p:spTree>
    <p:extLst>
      <p:ext uri="{BB962C8B-B14F-4D97-AF65-F5344CB8AC3E}">
        <p14:creationId xmlns:p14="http://schemas.microsoft.com/office/powerpoint/2010/main" val="2756286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CEC285-0FCB-85E5-9714-09C5AF0D5606}"/>
              </a:ext>
            </a:extLst>
          </p:cNvPr>
          <p:cNvSpPr>
            <a:spLocks noGrp="1"/>
          </p:cNvSpPr>
          <p:nvPr>
            <p:ph type="title"/>
          </p:nvPr>
        </p:nvSpPr>
        <p:spPr>
          <a:xfrm>
            <a:off x="311700" y="925687"/>
            <a:ext cx="8520600" cy="572700"/>
          </a:xfrm>
        </p:spPr>
        <p:txBody>
          <a:bodyPr>
            <a:normAutofit fontScale="90000"/>
          </a:bodyPr>
          <a:lstStyle/>
          <a:p>
            <a:r>
              <a:rPr lang="es-MX" dirty="0"/>
              <a:t>Equipo y Material Biomédico (EMB)</a:t>
            </a:r>
            <a:endParaRPr lang="es-CR" dirty="0"/>
          </a:p>
        </p:txBody>
      </p:sp>
      <p:sp>
        <p:nvSpPr>
          <p:cNvPr id="3" name="Marcador de texto 2">
            <a:extLst>
              <a:ext uri="{FF2B5EF4-FFF2-40B4-BE49-F238E27FC236}">
                <a16:creationId xmlns:a16="http://schemas.microsoft.com/office/drawing/2014/main" id="{940C5F3C-A2D8-F878-F017-3FF99AA62DCC}"/>
              </a:ext>
            </a:extLst>
          </p:cNvPr>
          <p:cNvSpPr>
            <a:spLocks noGrp="1"/>
          </p:cNvSpPr>
          <p:nvPr>
            <p:ph type="body" idx="1"/>
          </p:nvPr>
        </p:nvSpPr>
        <p:spPr>
          <a:xfrm>
            <a:off x="311700" y="1582911"/>
            <a:ext cx="8520600" cy="2985964"/>
          </a:xfrm>
        </p:spPr>
        <p:txBody>
          <a:bodyPr/>
          <a:lstStyle/>
          <a:p>
            <a:pPr marL="114300" indent="0" algn="l">
              <a:buNone/>
            </a:pPr>
            <a:r>
              <a:rPr lang="es-MX" b="0" i="0" u="none" strike="noStrike" baseline="0" dirty="0">
                <a:solidFill>
                  <a:schemeClr val="tx1"/>
                </a:solidFill>
                <a:latin typeface="+mj-lt"/>
              </a:rPr>
              <a:t>Siempre que el EMB no ejerza su acción principal por medios farmacológicos, inmunológicos ni metabólicos. </a:t>
            </a:r>
          </a:p>
          <a:p>
            <a:pPr marL="114300" indent="0" algn="l">
              <a:buNone/>
            </a:pPr>
            <a:endParaRPr lang="es-MX" b="0" i="0" u="none" strike="noStrike" baseline="0" dirty="0">
              <a:solidFill>
                <a:schemeClr val="tx1"/>
              </a:solidFill>
              <a:latin typeface="+mj-lt"/>
            </a:endParaRPr>
          </a:p>
          <a:p>
            <a:pPr marL="114300" indent="0" algn="l">
              <a:buNone/>
            </a:pPr>
            <a:r>
              <a:rPr lang="es-MX" b="0" i="0" u="none" strike="noStrike" baseline="0" dirty="0">
                <a:solidFill>
                  <a:schemeClr val="tx1"/>
                </a:solidFill>
                <a:latin typeface="+mj-lt"/>
              </a:rPr>
              <a:t>También se consideran equipo y material biomédico los equipos para tratamientos de estética, los lentes de contacto sin finalidad correctiva, los aparatos e instrumental utilizados en el maquillaje permanente, semipermanente o en el tatuado mediante técnicas invasivas o </a:t>
            </a:r>
            <a:r>
              <a:rPr lang="es-CR" b="0" i="0" u="none" strike="noStrike" baseline="0" dirty="0">
                <a:solidFill>
                  <a:schemeClr val="tx1"/>
                </a:solidFill>
                <a:latin typeface="+mj-lt"/>
              </a:rPr>
              <a:t>perforaciones de la piel</a:t>
            </a:r>
            <a:endParaRPr lang="es-CR" dirty="0">
              <a:solidFill>
                <a:schemeClr val="tx1"/>
              </a:solidFill>
              <a:latin typeface="+mj-lt"/>
            </a:endParaRPr>
          </a:p>
          <a:p>
            <a:pPr marL="114300" indent="0">
              <a:buNone/>
            </a:pPr>
            <a:endParaRPr lang="es-CR" dirty="0"/>
          </a:p>
        </p:txBody>
      </p:sp>
    </p:spTree>
    <p:extLst>
      <p:ext uri="{BB962C8B-B14F-4D97-AF65-F5344CB8AC3E}">
        <p14:creationId xmlns:p14="http://schemas.microsoft.com/office/powerpoint/2010/main" val="821664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g1e80f0c3a4f_0_0"/>
          <p:cNvSpPr txBox="1">
            <a:spLocks noGrp="1"/>
          </p:cNvSpPr>
          <p:nvPr>
            <p:ph type="title"/>
          </p:nvPr>
        </p:nvSpPr>
        <p:spPr>
          <a:xfrm>
            <a:off x="311700" y="865969"/>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ES" dirty="0"/>
              <a:t>Clasificación de riesgo</a:t>
            </a:r>
            <a:endParaRPr dirty="0">
              <a:solidFill>
                <a:srgbClr val="182951"/>
              </a:solidFill>
            </a:endParaRPr>
          </a:p>
        </p:txBody>
      </p:sp>
      <p:sp>
        <p:nvSpPr>
          <p:cNvPr id="61" name="Google Shape;61;g1e80f0c3a4f_0_0"/>
          <p:cNvSpPr txBox="1">
            <a:spLocks noGrp="1"/>
          </p:cNvSpPr>
          <p:nvPr>
            <p:ph type="body" idx="1"/>
          </p:nvPr>
        </p:nvSpPr>
        <p:spPr>
          <a:xfrm>
            <a:off x="311700" y="1573419"/>
            <a:ext cx="8520600" cy="2938500"/>
          </a:xfrm>
          <a:prstGeom prst="rect">
            <a:avLst/>
          </a:prstGeom>
        </p:spPr>
        <p:txBody>
          <a:bodyPr spcFirstLastPara="1" wrap="square" lIns="91425" tIns="91425" rIns="91425" bIns="91425" anchor="t" anchorCtr="0">
            <a:normAutofit fontScale="92500" lnSpcReduction="20000"/>
          </a:bodyPr>
          <a:lstStyle/>
          <a:p>
            <a:pPr algn="just"/>
            <a:r>
              <a:rPr lang="es-ES" sz="2400" dirty="0">
                <a:solidFill>
                  <a:schemeClr val="tx1"/>
                </a:solidFill>
              </a:rPr>
              <a:t>De acuerdo con el reglamento, los EMB se clasifican en 4 categorías de riesgo</a:t>
            </a:r>
          </a:p>
          <a:p>
            <a:pPr algn="just"/>
            <a:r>
              <a:rPr lang="es-ES" sz="2400" dirty="0">
                <a:solidFill>
                  <a:schemeClr val="tx1"/>
                </a:solidFill>
              </a:rPr>
              <a:t>Donde la clase 4 es la de mayor riesgo y la clase 1 la de menor riesgo</a:t>
            </a:r>
          </a:p>
          <a:p>
            <a:pPr algn="just"/>
            <a:r>
              <a:rPr lang="es-ES" sz="2400" dirty="0">
                <a:solidFill>
                  <a:schemeClr val="tx1"/>
                </a:solidFill>
              </a:rPr>
              <a:t>La clasificación se realiza con base en las especificaciones técnicas y médicas del producto</a:t>
            </a:r>
          </a:p>
          <a:p>
            <a:pPr algn="just"/>
            <a:r>
              <a:rPr lang="es-ES" sz="2400" dirty="0">
                <a:solidFill>
                  <a:schemeClr val="tx1"/>
                </a:solidFill>
              </a:rPr>
              <a:t>El reglamento establece las reglas para la clasificación de riesgo de los productos</a:t>
            </a:r>
          </a:p>
          <a:p>
            <a:pPr marL="114300" indent="0" algn="just">
              <a:buNone/>
            </a:pPr>
            <a:endParaRPr lang="es-ES" dirty="0">
              <a:solidFill>
                <a:schemeClr val="tx1"/>
              </a:solidFill>
            </a:endParaRPr>
          </a:p>
          <a:p>
            <a:pPr marL="0" lvl="0" indent="0" algn="l" rtl="0">
              <a:spcBef>
                <a:spcPts val="0"/>
              </a:spcBef>
              <a:spcAft>
                <a:spcPts val="0"/>
              </a:spcAft>
              <a:buNone/>
            </a:pPr>
            <a:endParaRPr dirty="0">
              <a:solidFill>
                <a:srgbClr val="18295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792D8-491D-9773-E546-443D3B6FDEA8}"/>
              </a:ext>
            </a:extLst>
          </p:cNvPr>
          <p:cNvSpPr>
            <a:spLocks noGrp="1"/>
          </p:cNvSpPr>
          <p:nvPr>
            <p:ph type="title"/>
          </p:nvPr>
        </p:nvSpPr>
        <p:spPr>
          <a:xfrm>
            <a:off x="311700" y="875980"/>
            <a:ext cx="8520600" cy="499462"/>
          </a:xfrm>
        </p:spPr>
        <p:txBody>
          <a:bodyPr>
            <a:normAutofit fontScale="90000"/>
          </a:bodyPr>
          <a:lstStyle/>
          <a:p>
            <a:pPr algn="ctr"/>
            <a:r>
              <a:rPr lang="es-ES" dirty="0"/>
              <a:t>Generalidades </a:t>
            </a:r>
            <a:endParaRPr lang="es-CR" dirty="0"/>
          </a:p>
        </p:txBody>
      </p:sp>
      <p:sp>
        <p:nvSpPr>
          <p:cNvPr id="3" name="Marcador de texto 2">
            <a:extLst>
              <a:ext uri="{FF2B5EF4-FFF2-40B4-BE49-F238E27FC236}">
                <a16:creationId xmlns:a16="http://schemas.microsoft.com/office/drawing/2014/main" id="{C58F5A61-A2AA-C138-4B64-7D659C6F4B22}"/>
              </a:ext>
            </a:extLst>
          </p:cNvPr>
          <p:cNvSpPr>
            <a:spLocks noGrp="1"/>
          </p:cNvSpPr>
          <p:nvPr>
            <p:ph type="body" idx="1"/>
          </p:nvPr>
        </p:nvSpPr>
        <p:spPr>
          <a:xfrm>
            <a:off x="311700" y="1498385"/>
            <a:ext cx="8520600" cy="3035193"/>
          </a:xfrm>
        </p:spPr>
        <p:txBody>
          <a:bodyPr>
            <a:normAutofit/>
          </a:bodyPr>
          <a:lstStyle/>
          <a:p>
            <a:r>
              <a:rPr lang="es-MX" dirty="0">
                <a:solidFill>
                  <a:schemeClr val="tx1"/>
                </a:solidFill>
              </a:rPr>
              <a:t>El registro sanitario emitido tendrá una vigencia de 5 años</a:t>
            </a:r>
          </a:p>
          <a:p>
            <a:r>
              <a:rPr lang="es-MX" dirty="0">
                <a:solidFill>
                  <a:schemeClr val="tx1"/>
                </a:solidFill>
              </a:rPr>
              <a:t>La renovación se hará por un periodo igual</a:t>
            </a:r>
          </a:p>
          <a:p>
            <a:r>
              <a:rPr lang="es-MX" dirty="0">
                <a:solidFill>
                  <a:schemeClr val="tx1"/>
                </a:solidFill>
              </a:rPr>
              <a:t>Los responsables sanitarios del producto tienen el deber de notificar cualquier cambio realizado a las condiciones bajo las que se otorgo el registro sanitario; o en las características del producto</a:t>
            </a:r>
          </a:p>
          <a:p>
            <a:r>
              <a:rPr lang="es-MX" dirty="0">
                <a:solidFill>
                  <a:schemeClr val="tx1"/>
                </a:solidFill>
              </a:rPr>
              <a:t>Las renovaciones en EMB son por declaración jurada por lo que no se autoriza a realizar cambios durante el proceso de renovación; los cambios deberán realizarse de manera previa a ingresar la solicitud de renovación </a:t>
            </a:r>
            <a:endParaRPr lang="es-CR" dirty="0">
              <a:solidFill>
                <a:schemeClr val="tx1"/>
              </a:solidFill>
            </a:endParaRPr>
          </a:p>
        </p:txBody>
      </p:sp>
    </p:spTree>
    <p:extLst>
      <p:ext uri="{BB962C8B-B14F-4D97-AF65-F5344CB8AC3E}">
        <p14:creationId xmlns:p14="http://schemas.microsoft.com/office/powerpoint/2010/main" val="624381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CF19DB5F-F044-1147-8365-0C6AD87FDD03}"/>
              </a:ext>
            </a:extLst>
          </p:cNvPr>
          <p:cNvSpPr>
            <a:spLocks noGrp="1"/>
          </p:cNvSpPr>
          <p:nvPr>
            <p:ph type="body" idx="1"/>
          </p:nvPr>
        </p:nvSpPr>
        <p:spPr>
          <a:xfrm>
            <a:off x="311700" y="921834"/>
            <a:ext cx="8520600" cy="3623989"/>
          </a:xfrm>
        </p:spPr>
        <p:txBody>
          <a:bodyPr/>
          <a:lstStyle/>
          <a:p>
            <a:pPr marL="114300" indent="0" algn="ctr">
              <a:buNone/>
            </a:pPr>
            <a:endParaRPr lang="es-MX" dirty="0"/>
          </a:p>
          <a:p>
            <a:pPr marL="114300" indent="0" algn="ctr">
              <a:buNone/>
            </a:pPr>
            <a:endParaRPr lang="es-CR" dirty="0"/>
          </a:p>
          <a:p>
            <a:pPr marL="114300" indent="0" algn="ctr">
              <a:buNone/>
            </a:pPr>
            <a:endParaRPr lang="es-CR" dirty="0"/>
          </a:p>
          <a:p>
            <a:pPr marL="114300" indent="0" algn="ctr">
              <a:buNone/>
            </a:pPr>
            <a:endParaRPr lang="es-CR" dirty="0"/>
          </a:p>
          <a:p>
            <a:pPr marL="114300" indent="0" algn="ctr">
              <a:buNone/>
            </a:pPr>
            <a:r>
              <a:rPr lang="es-CR" sz="3600" dirty="0">
                <a:solidFill>
                  <a:schemeClr val="tx1"/>
                </a:solidFill>
              </a:rPr>
              <a:t>Requisitos</a:t>
            </a:r>
          </a:p>
        </p:txBody>
      </p:sp>
    </p:spTree>
    <p:extLst>
      <p:ext uri="{BB962C8B-B14F-4D97-AF65-F5344CB8AC3E}">
        <p14:creationId xmlns:p14="http://schemas.microsoft.com/office/powerpoint/2010/main" val="82292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EFAE4A-7FF7-6A43-0837-244E9D1452B7}"/>
              </a:ext>
            </a:extLst>
          </p:cNvPr>
          <p:cNvSpPr>
            <a:spLocks noGrp="1"/>
          </p:cNvSpPr>
          <p:nvPr>
            <p:ph type="title"/>
          </p:nvPr>
        </p:nvSpPr>
        <p:spPr>
          <a:xfrm>
            <a:off x="311700" y="334378"/>
            <a:ext cx="5120912" cy="480493"/>
          </a:xfrm>
        </p:spPr>
        <p:txBody>
          <a:bodyPr>
            <a:normAutofit fontScale="90000"/>
          </a:bodyPr>
          <a:lstStyle/>
          <a:p>
            <a:r>
              <a:rPr lang="es-MX" dirty="0"/>
              <a:t>Requisitos generales</a:t>
            </a:r>
            <a:endParaRPr lang="es-CR" dirty="0"/>
          </a:p>
        </p:txBody>
      </p:sp>
      <p:sp>
        <p:nvSpPr>
          <p:cNvPr id="3" name="Marcador de texto 2">
            <a:extLst>
              <a:ext uri="{FF2B5EF4-FFF2-40B4-BE49-F238E27FC236}">
                <a16:creationId xmlns:a16="http://schemas.microsoft.com/office/drawing/2014/main" id="{77C90C59-3978-D461-D782-EB68F7B41567}"/>
              </a:ext>
            </a:extLst>
          </p:cNvPr>
          <p:cNvSpPr>
            <a:spLocks noGrp="1"/>
          </p:cNvSpPr>
          <p:nvPr>
            <p:ph type="body" idx="1"/>
          </p:nvPr>
        </p:nvSpPr>
        <p:spPr>
          <a:xfrm>
            <a:off x="311700" y="983556"/>
            <a:ext cx="8520600" cy="3585319"/>
          </a:xfrm>
        </p:spPr>
        <p:txBody>
          <a:bodyPr>
            <a:normAutofit fontScale="92500" lnSpcReduction="20000"/>
          </a:bodyPr>
          <a:lstStyle/>
          <a:p>
            <a:r>
              <a:rPr lang="es-MX" dirty="0">
                <a:solidFill>
                  <a:schemeClr val="tx1"/>
                </a:solidFill>
              </a:rPr>
              <a:t>Toda solicitud de registro, renovación y cambios post registro deben ser tramitados mediante la plataforma del portal “Regístrelo”, para lo cual el interesado debe tener firma digital</a:t>
            </a:r>
          </a:p>
          <a:p>
            <a:r>
              <a:rPr lang="es-MX" dirty="0">
                <a:solidFill>
                  <a:schemeClr val="tx1"/>
                </a:solidFill>
              </a:rPr>
              <a:t>Todo documento firmado digitalmente debe poder ser validado según los lineamientos establecidos por el Banco Central de Costa Rica</a:t>
            </a:r>
          </a:p>
          <a:p>
            <a:r>
              <a:rPr lang="es-MX" dirty="0">
                <a:solidFill>
                  <a:schemeClr val="tx1"/>
                </a:solidFill>
              </a:rPr>
              <a:t>La solicitud deberá ser firmada digitalmente por el titular del producto, o su representante legal en el país</a:t>
            </a:r>
          </a:p>
          <a:p>
            <a:r>
              <a:rPr lang="es-MX" dirty="0">
                <a:solidFill>
                  <a:schemeClr val="tx1"/>
                </a:solidFill>
              </a:rPr>
              <a:t>En caso de que el titular del producto no resida en Costa Rica, deberá nombrar mediante poder a un representante legal que resida en el país; este poder debe indicar quién es el representante legal ante el Ministerio y las facultades que le confiere el poder; debe indicar la vigencia del mismo, y ser presentado en español o acompañado de la traducción oficial respectiva. Si el documento es emitido en el extranjero deberá presentarse debidamente legalizado</a:t>
            </a:r>
            <a:endParaRPr lang="es-CR" dirty="0">
              <a:solidFill>
                <a:schemeClr val="tx1"/>
              </a:solidFill>
            </a:endParaRPr>
          </a:p>
        </p:txBody>
      </p:sp>
    </p:spTree>
    <p:extLst>
      <p:ext uri="{BB962C8B-B14F-4D97-AF65-F5344CB8AC3E}">
        <p14:creationId xmlns:p14="http://schemas.microsoft.com/office/powerpoint/2010/main" val="4098307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D965EA-5829-22D2-DBE1-4A522B4617C1}"/>
              </a:ext>
            </a:extLst>
          </p:cNvPr>
          <p:cNvSpPr>
            <a:spLocks noGrp="1"/>
          </p:cNvSpPr>
          <p:nvPr>
            <p:ph type="title"/>
          </p:nvPr>
        </p:nvSpPr>
        <p:spPr>
          <a:xfrm>
            <a:off x="311700" y="445025"/>
            <a:ext cx="5205436" cy="572700"/>
          </a:xfrm>
        </p:spPr>
        <p:txBody>
          <a:bodyPr>
            <a:normAutofit fontScale="90000"/>
          </a:bodyPr>
          <a:lstStyle/>
          <a:p>
            <a:r>
              <a:rPr lang="es-MX" dirty="0"/>
              <a:t>Requisitos generales</a:t>
            </a:r>
            <a:endParaRPr lang="es-CR" dirty="0"/>
          </a:p>
        </p:txBody>
      </p:sp>
      <p:sp>
        <p:nvSpPr>
          <p:cNvPr id="3" name="Marcador de texto 2">
            <a:extLst>
              <a:ext uri="{FF2B5EF4-FFF2-40B4-BE49-F238E27FC236}">
                <a16:creationId xmlns:a16="http://schemas.microsoft.com/office/drawing/2014/main" id="{E5A77286-943C-1D46-5659-1746BFD20206}"/>
              </a:ext>
            </a:extLst>
          </p:cNvPr>
          <p:cNvSpPr>
            <a:spLocks noGrp="1"/>
          </p:cNvSpPr>
          <p:nvPr>
            <p:ph type="body" idx="1"/>
          </p:nvPr>
        </p:nvSpPr>
        <p:spPr/>
        <p:txBody>
          <a:bodyPr/>
          <a:lstStyle/>
          <a:p>
            <a:r>
              <a:rPr lang="es-MX" dirty="0">
                <a:solidFill>
                  <a:schemeClr val="tx1"/>
                </a:solidFill>
              </a:rPr>
              <a:t>En el caso de un fabricante nacional, este debe contar con el permiso sanitario de funcionamiento (PSF) que autoricen dicha actividad. El importador de productos fabricados en el extranjero deberá contar con PSF que autorice la actividad de importación</a:t>
            </a:r>
          </a:p>
          <a:p>
            <a:r>
              <a:rPr lang="es-MX" dirty="0">
                <a:solidFill>
                  <a:schemeClr val="tx1"/>
                </a:solidFill>
              </a:rPr>
              <a:t>Cuando se lleve a cabo un cambio que conlleve a un cambio en la clasificación de riesgo del producto, se considerará este producto como nuevo por lo que se deberá gestionar un registro nuevo para este producto</a:t>
            </a:r>
          </a:p>
          <a:p>
            <a:r>
              <a:rPr lang="es-MX" dirty="0">
                <a:solidFill>
                  <a:schemeClr val="tx1"/>
                </a:solidFill>
              </a:rPr>
              <a:t>El registro sanitario puede realizarse por medio de las siguientes figuras: de manera individual, Kit de prueba, Familia de EMB, Grupo de EMB, Familia de grupos de EMB, Sistema</a:t>
            </a:r>
            <a:endParaRPr lang="es-CR" dirty="0">
              <a:solidFill>
                <a:schemeClr val="tx1"/>
              </a:solidFill>
            </a:endParaRPr>
          </a:p>
        </p:txBody>
      </p:sp>
    </p:spTree>
    <p:extLst>
      <p:ext uri="{BB962C8B-B14F-4D97-AF65-F5344CB8AC3E}">
        <p14:creationId xmlns:p14="http://schemas.microsoft.com/office/powerpoint/2010/main" val="235392190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TotalTime>
  <Words>2351</Words>
  <Application>Microsoft Office PowerPoint</Application>
  <PresentationFormat>Presentación en pantalla (16:9)</PresentationFormat>
  <Paragraphs>152</Paragraphs>
  <Slides>27</Slides>
  <Notes>2</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27</vt:i4>
      </vt:variant>
    </vt:vector>
  </HeadingPairs>
  <TitlesOfParts>
    <vt:vector size="30" baseType="lpstr">
      <vt:lpstr>Arial</vt:lpstr>
      <vt:lpstr>Helvetica</vt:lpstr>
      <vt:lpstr>Simple Light</vt:lpstr>
      <vt:lpstr>DECRETO EJECUTIVO Nº 43902-S</vt:lpstr>
      <vt:lpstr>Decreto Ejecutivo N° 43902-S</vt:lpstr>
      <vt:lpstr>Equipo y Material Biomédico (EMB)</vt:lpstr>
      <vt:lpstr>Equipo y Material Biomédico (EMB)</vt:lpstr>
      <vt:lpstr>Clasificación de riesgo</vt:lpstr>
      <vt:lpstr>Generalidades </vt:lpstr>
      <vt:lpstr>Presentación de PowerPoint</vt:lpstr>
      <vt:lpstr>Requisitos generales</vt:lpstr>
      <vt:lpstr>Requisitos generales</vt:lpstr>
      <vt:lpstr>Requisitos generales</vt:lpstr>
      <vt:lpstr>Requisitos generales</vt:lpstr>
      <vt:lpstr>Requisitos generales</vt:lpstr>
      <vt:lpstr>Requisitos EMB clase 2</vt:lpstr>
      <vt:lpstr>Requisitos EMB clase 3</vt:lpstr>
      <vt:lpstr>Requisitos EMB clase 4</vt:lpstr>
      <vt:lpstr>EMB clase 1</vt:lpstr>
      <vt:lpstr>Requisitos para la renovación de EMB</vt:lpstr>
      <vt:lpstr>Requisitos para la renovación de EMB</vt:lpstr>
      <vt:lpstr>Especificaciones Técnicas</vt:lpstr>
      <vt:lpstr>Especificaciones Técnicas para EMB de diagnóstico In Vitro</vt:lpstr>
      <vt:lpstr>Especificaciones Médicas</vt:lpstr>
      <vt:lpstr>Contrato de manufactura</vt:lpstr>
      <vt:lpstr>Poder de representación legal</vt:lpstr>
      <vt:lpstr>Evidencia Clínica</vt:lpstr>
      <vt:lpstr>Etiquetado</vt:lpstr>
      <vt:lpstr>Prohibiciones</vt:lpstr>
      <vt:lpstr>Regulación de Equipo y Material Biomédico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principal</dc:title>
  <dc:creator>Gabriela Infante</dc:creator>
  <cp:lastModifiedBy>Kenneth Valerio Ugarte</cp:lastModifiedBy>
  <cp:revision>6</cp:revision>
  <dcterms:modified xsi:type="dcterms:W3CDTF">2024-06-04T19:49:16Z</dcterms:modified>
</cp:coreProperties>
</file>